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460" r:id="rId5"/>
    <p:sldId id="461" r:id="rId6"/>
    <p:sldId id="462" r:id="rId7"/>
    <p:sldId id="303" r:id="rId8"/>
    <p:sldId id="439" r:id="rId9"/>
    <p:sldId id="452" r:id="rId10"/>
    <p:sldId id="440" r:id="rId11"/>
    <p:sldId id="456" r:id="rId12"/>
    <p:sldId id="454" r:id="rId13"/>
    <p:sldId id="450" r:id="rId14"/>
    <p:sldId id="457" r:id="rId15"/>
    <p:sldId id="441" r:id="rId16"/>
    <p:sldId id="442" r:id="rId17"/>
    <p:sldId id="458" r:id="rId18"/>
    <p:sldId id="447" r:id="rId19"/>
    <p:sldId id="445" r:id="rId20"/>
    <p:sldId id="459" r:id="rId21"/>
    <p:sldId id="464" r:id="rId22"/>
    <p:sldId id="435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2C6854-29C4-4C65-A0CE-F8CD010780AB}">
          <p14:sldIdLst>
            <p14:sldId id="460"/>
            <p14:sldId id="461"/>
            <p14:sldId id="462"/>
            <p14:sldId id="303"/>
            <p14:sldId id="439"/>
            <p14:sldId id="452"/>
            <p14:sldId id="440"/>
            <p14:sldId id="456"/>
            <p14:sldId id="454"/>
            <p14:sldId id="450"/>
            <p14:sldId id="457"/>
            <p14:sldId id="441"/>
            <p14:sldId id="442"/>
            <p14:sldId id="458"/>
            <p14:sldId id="447"/>
            <p14:sldId id="445"/>
            <p14:sldId id="459"/>
            <p14:sldId id="464"/>
            <p14:sldId id="4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Suser" initials="I" lastIdx="1" clrIdx="0">
    <p:extLst>
      <p:ext uri="{19B8F6BF-5375-455C-9EA6-DF929625EA0E}">
        <p15:presenceInfo xmlns:p15="http://schemas.microsoft.com/office/powerpoint/2012/main" userId="ISS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0" autoAdjust="0"/>
    <p:restoredTop sz="91395" autoAdjust="0"/>
  </p:normalViewPr>
  <p:slideViewPr>
    <p:cSldViewPr>
      <p:cViewPr varScale="1">
        <p:scale>
          <a:sx n="65" d="100"/>
          <a:sy n="65" d="100"/>
        </p:scale>
        <p:origin x="54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88"/>
    </p:cViewPr>
  </p:sorterViewPr>
  <p:notesViewPr>
    <p:cSldViewPr>
      <p:cViewPr varScale="1">
        <p:scale>
          <a:sx n="85" d="100"/>
          <a:sy n="85" d="100"/>
        </p:scale>
        <p:origin x="1800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89CC3E-5AC8-4D9B-A1F7-3825B4A2463D}" type="datetimeFigureOut">
              <a:rPr lang="en-SG" smtClean="0"/>
              <a:t>30/9/2019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239D4B-2F79-406E-9722-729A90B40CF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104626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E73ACD-89C0-4B89-86BE-E37BC2FC7704}" type="datetimeFigureOut">
              <a:rPr lang="en-SG" smtClean="0"/>
              <a:t>30/9/2019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9B58E7-0918-4128-A5E8-986E94F3F6B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060861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3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42848"/>
            <a:ext cx="2844800" cy="365125"/>
          </a:xfrm>
        </p:spPr>
        <p:txBody>
          <a:bodyPr/>
          <a:lstStyle/>
          <a:p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940800" y="65087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SG" sz="120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632" y="6525344"/>
            <a:ext cx="288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70C2A6-B8F8-4030-A942-741542283CE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305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11430000" cy="64008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algn="l">
              <a:defRPr sz="28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931" y="908720"/>
            <a:ext cx="11430000" cy="56166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632" y="6525344"/>
            <a:ext cx="288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70C2A6-B8F8-4030-A942-741542283CE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48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11430000" cy="64008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algn="l">
              <a:defRPr sz="28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363785"/>
            <a:ext cx="11430000" cy="985095"/>
          </a:xfrm>
          <a:noFill/>
        </p:spPr>
        <p:txBody>
          <a:bodyPr anchor="t">
            <a:noAutofit/>
          </a:bodyPr>
          <a:lstStyle>
            <a:lvl1pPr marL="179388" indent="-179388">
              <a:lnSpc>
                <a:spcPct val="105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1800" b="0" baseline="0"/>
            </a:lvl1pPr>
            <a:lvl2pPr marL="444500" indent="-265113">
              <a:lnSpc>
                <a:spcPct val="105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anose="05000000000000000000" pitchFamily="2" charset="2"/>
              <a:buChar char="q"/>
              <a:defRPr sz="1800" baseline="0"/>
            </a:lvl2pPr>
            <a:lvl3pPr marL="623888" indent="-179388">
              <a:lnSpc>
                <a:spcPct val="105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Ø"/>
              <a:defRPr sz="1600" baseline="0"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&lt;Response&gt; (Resize box where necessary, point form preferred)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2642623"/>
            <a:ext cx="11430000" cy="985095"/>
          </a:xfrm>
          <a:noFill/>
        </p:spPr>
        <p:txBody>
          <a:bodyPr anchor="t">
            <a:noAutofit/>
          </a:bodyPr>
          <a:lstStyle>
            <a:lvl1pPr marL="179388" indent="-179388">
              <a:lnSpc>
                <a:spcPct val="105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1800" b="0" baseline="0"/>
            </a:lvl1pPr>
            <a:lvl2pPr marL="444500" indent="-265113">
              <a:lnSpc>
                <a:spcPct val="105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anose="05000000000000000000" pitchFamily="2" charset="2"/>
              <a:buChar char="q"/>
              <a:defRPr sz="1800" baseline="0"/>
            </a:lvl2pPr>
            <a:lvl3pPr marL="623888" indent="-179388">
              <a:lnSpc>
                <a:spcPct val="105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Ø"/>
              <a:defRPr sz="1600" baseline="0"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&lt;Response&gt; (Resize box where necessary, point form preferred)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3921461"/>
            <a:ext cx="11430000" cy="985095"/>
          </a:xfrm>
          <a:noFill/>
        </p:spPr>
        <p:txBody>
          <a:bodyPr anchor="t">
            <a:noAutofit/>
          </a:bodyPr>
          <a:lstStyle>
            <a:lvl1pPr marL="179388" indent="-179388">
              <a:lnSpc>
                <a:spcPct val="105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1800" b="0" baseline="0"/>
            </a:lvl1pPr>
            <a:lvl2pPr marL="444500" indent="-265113">
              <a:lnSpc>
                <a:spcPct val="105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anose="05000000000000000000" pitchFamily="2" charset="2"/>
              <a:buChar char="q"/>
              <a:defRPr sz="1800" baseline="0"/>
            </a:lvl2pPr>
            <a:lvl3pPr marL="623888" indent="-179388">
              <a:lnSpc>
                <a:spcPct val="105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Ø"/>
              <a:defRPr sz="1600" baseline="0"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&lt;Response&gt; (Resize box where necessary, point form preferred)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200298"/>
            <a:ext cx="11430000" cy="985095"/>
          </a:xfrm>
          <a:noFill/>
        </p:spPr>
        <p:txBody>
          <a:bodyPr anchor="t">
            <a:noAutofit/>
          </a:bodyPr>
          <a:lstStyle>
            <a:lvl1pPr marL="179388" indent="-179388">
              <a:lnSpc>
                <a:spcPct val="105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 sz="1800" b="0" baseline="0"/>
            </a:lvl1pPr>
            <a:lvl2pPr marL="444500" indent="-265113">
              <a:lnSpc>
                <a:spcPct val="105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anose="05000000000000000000" pitchFamily="2" charset="2"/>
              <a:buChar char="q"/>
              <a:defRPr sz="1800" baseline="0"/>
            </a:lvl2pPr>
            <a:lvl3pPr marL="623888" indent="-179388">
              <a:lnSpc>
                <a:spcPct val="105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Ø"/>
              <a:defRPr sz="1600" baseline="0"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&lt;Response&gt; (Resize box where necessary, point form preferred)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632" y="6525344"/>
            <a:ext cx="288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70C2A6-B8F8-4030-A942-741542283CE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06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40616" y="6453336"/>
            <a:ext cx="360000" cy="28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0C2A6-B8F8-4030-A942-741542283CE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64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E8B6DE-52D9-4821-9AAA-0DE80595E1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5725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E8B6DE-52D9-4821-9AAA-0DE80595E1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257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E8B6DE-52D9-4821-9AAA-0DE80595E1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5672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EE8B6DE-52D9-4821-9AAA-0DE80595E1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486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/>
          </a:p>
        </p:txBody>
      </p:sp>
      <p:sp>
        <p:nvSpPr>
          <p:cNvPr id="12" name="Footer Placeholder 2"/>
          <p:cNvSpPr txBox="1">
            <a:spLocks/>
          </p:cNvSpPr>
          <p:nvPr userDrawn="1"/>
        </p:nvSpPr>
        <p:spPr>
          <a:xfrm>
            <a:off x="4079776" y="6592267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SG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ooter Placeholder 2"/>
          <p:cNvSpPr txBox="1">
            <a:spLocks/>
          </p:cNvSpPr>
          <p:nvPr userDrawn="1"/>
        </p:nvSpPr>
        <p:spPr>
          <a:xfrm>
            <a:off x="17480" y="6525344"/>
            <a:ext cx="3979944" cy="332656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z="1000" dirty="0"/>
              <a:t>CSA </a:t>
            </a:r>
            <a:r>
              <a:rPr lang="en-SG" sz="1000" dirty="0" smtClean="0"/>
              <a:t>Cybersecurity Industry Call for Innovation Submission </a:t>
            </a:r>
            <a:r>
              <a:rPr lang="en-SG" sz="1000" dirty="0"/>
              <a:t>Template </a:t>
            </a:r>
            <a:r>
              <a:rPr lang="en-SG" sz="1000" dirty="0" smtClean="0"/>
              <a:t>v8.3</a:t>
            </a:r>
            <a:endParaRPr lang="en-SG" sz="1000" dirty="0"/>
          </a:p>
        </p:txBody>
      </p:sp>
      <p:sp>
        <p:nvSpPr>
          <p:cNvPr id="11" name="Footer Placeholder 2"/>
          <p:cNvSpPr txBox="1">
            <a:spLocks/>
          </p:cNvSpPr>
          <p:nvPr userDrawn="1"/>
        </p:nvSpPr>
        <p:spPr>
          <a:xfrm>
            <a:off x="4069432" y="39539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SG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632" y="6525344"/>
            <a:ext cx="288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70C2A6-B8F8-4030-A942-741542283CE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24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a.gov.sg/programmes/proof-of-concept-sche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92696"/>
            <a:ext cx="10363200" cy="136815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CSA</a:t>
            </a:r>
            <a:br>
              <a:rPr lang="en-US" alt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alt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Cybersecurity </a:t>
            </a:r>
            <a:r>
              <a:rPr lang="en-US" alt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Industry Call for Innovation </a:t>
            </a:r>
            <a:endParaRPr lang="en-SG" sz="44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68896" y="4843537"/>
          <a:ext cx="10654208" cy="72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3674">
                  <a:extLst>
                    <a:ext uri="{9D8B030D-6E8A-4147-A177-3AD203B41FA5}">
                      <a16:colId xmlns:a16="http://schemas.microsoft.com/office/drawing/2014/main" val="702048292"/>
                    </a:ext>
                  </a:extLst>
                </a:gridCol>
                <a:gridCol w="7870534">
                  <a:extLst>
                    <a:ext uri="{9D8B030D-6E8A-4147-A177-3AD203B41FA5}">
                      <a16:colId xmlns:a16="http://schemas.microsoft.com/office/drawing/2014/main" val="2146156105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 Company </a:t>
                      </a:r>
                      <a:r>
                        <a:rPr lang="en-AU" alt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Name: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S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4473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68896" y="3861048"/>
          <a:ext cx="10654208" cy="72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3674">
                  <a:extLst>
                    <a:ext uri="{9D8B030D-6E8A-4147-A177-3AD203B41FA5}">
                      <a16:colId xmlns:a16="http://schemas.microsoft.com/office/drawing/2014/main" val="702048292"/>
                    </a:ext>
                  </a:extLst>
                </a:gridCol>
                <a:gridCol w="7870534">
                  <a:extLst>
                    <a:ext uri="{9D8B030D-6E8A-4147-A177-3AD203B41FA5}">
                      <a16:colId xmlns:a16="http://schemas.microsoft.com/office/drawing/2014/main" val="2146156105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Title: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S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21464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14400" y="1916832"/>
            <a:ext cx="103632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4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Submission Template</a:t>
            </a:r>
            <a:endParaRPr lang="en-SG" sz="44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79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4</a:t>
            </a:r>
            <a:r>
              <a:rPr lang="en-SG" dirty="0" smtClean="0"/>
              <a:t>. </a:t>
            </a:r>
            <a:r>
              <a:rPr lang="en-SG" dirty="0"/>
              <a:t>Functional </a:t>
            </a:r>
            <a:r>
              <a:rPr lang="en-SG" dirty="0" smtClean="0"/>
              <a:t>Test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311365"/>
            <a:ext cx="11430000" cy="283771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1000" y="4725144"/>
            <a:ext cx="11430000" cy="172819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5015" y="890042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/>
            </a:pPr>
            <a:r>
              <a:rPr lang="en-SG" sz="1800" dirty="0"/>
              <a:t>What is the test setup? (include diagram to explain</a:t>
            </a:r>
            <a:r>
              <a:rPr lang="en-SG" sz="1800" dirty="0" smtClean="0"/>
              <a:t>)</a:t>
            </a:r>
            <a:endParaRPr lang="en-SG" sz="1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5015" y="4293096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 startAt="2"/>
            </a:pPr>
            <a:r>
              <a:rPr lang="en-SG" sz="1800" dirty="0"/>
              <a:t>What are the test </a:t>
            </a:r>
            <a:r>
              <a:rPr lang="en-SG" sz="1800" dirty="0" smtClean="0"/>
              <a:t>cases?</a:t>
            </a:r>
            <a:endParaRPr lang="en-SG" sz="18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11784632" y="6547672"/>
            <a:ext cx="360000" cy="288000"/>
          </a:xfrm>
        </p:spPr>
        <p:txBody>
          <a:bodyPr/>
          <a:lstStyle/>
          <a:p>
            <a:fld id="{0C70C2A6-B8F8-4030-A942-741542283CE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1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4</a:t>
            </a:r>
            <a:r>
              <a:rPr lang="en-SG" dirty="0" smtClean="0"/>
              <a:t>. </a:t>
            </a:r>
            <a:r>
              <a:rPr lang="en-SG" dirty="0"/>
              <a:t>Functional </a:t>
            </a:r>
            <a:r>
              <a:rPr lang="en-SG" dirty="0" smtClean="0"/>
              <a:t>Test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340728"/>
            <a:ext cx="11430000" cy="237630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1000" y="4365103"/>
            <a:ext cx="11430000" cy="2016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5015" y="908720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 startAt="3"/>
            </a:pPr>
            <a:r>
              <a:rPr lang="en-SG" sz="1800" dirty="0"/>
              <a:t>What are the key parameters to be recorded</a:t>
            </a:r>
            <a:r>
              <a:rPr lang="en-US" sz="1800" dirty="0" smtClean="0"/>
              <a:t>?</a:t>
            </a:r>
            <a:endParaRPr lang="en-SG" b="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5015" y="3940138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 startAt="4"/>
            </a:pPr>
            <a:r>
              <a:rPr lang="en-SG" sz="1800" dirty="0"/>
              <a:t>How will project success be determined?</a:t>
            </a:r>
            <a:endParaRPr lang="en-SG" b="0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11784632" y="6547672"/>
            <a:ext cx="360000" cy="288000"/>
          </a:xfrm>
        </p:spPr>
        <p:txBody>
          <a:bodyPr/>
          <a:lstStyle/>
          <a:p>
            <a:fld id="{0C70C2A6-B8F8-4030-A942-741542283CE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2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</a:t>
            </a:r>
            <a:r>
              <a:rPr lang="en-GB" dirty="0" smtClean="0"/>
              <a:t>. </a:t>
            </a:r>
            <a:r>
              <a:rPr lang="en-GB" dirty="0"/>
              <a:t>Project Timeline and Milestones 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12288688" y="908720"/>
            <a:ext cx="2224796" cy="35548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33363" lvl="1" indent="-233363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/>
              <a:t>Project </a:t>
            </a:r>
            <a:r>
              <a:rPr lang="en-US" sz="1400" dirty="0"/>
              <a:t>period should not exceed </a:t>
            </a:r>
            <a:r>
              <a:rPr lang="en-US" sz="1400" b="1" dirty="0"/>
              <a:t>24 </a:t>
            </a:r>
            <a:r>
              <a:rPr lang="en-US" sz="1400" b="1" dirty="0" smtClean="0"/>
              <a:t>months</a:t>
            </a:r>
            <a:endParaRPr lang="en-US" sz="1400" b="1" dirty="0"/>
          </a:p>
          <a:p>
            <a:pPr marL="233363" lvl="1" indent="-233363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/>
              <a:t>List </a:t>
            </a:r>
            <a:r>
              <a:rPr lang="en-US" sz="1400" dirty="0"/>
              <a:t>the </a:t>
            </a:r>
            <a:r>
              <a:rPr lang="en-US" sz="1400" b="1" dirty="0"/>
              <a:t>tasks</a:t>
            </a:r>
            <a:r>
              <a:rPr lang="en-US" sz="1400" dirty="0"/>
              <a:t> involved in developing the solution (e.g. software/hardware development, configuration, setup, integration, testing</a:t>
            </a:r>
            <a:r>
              <a:rPr lang="en-US" sz="1400" dirty="0" smtClean="0"/>
              <a:t>)</a:t>
            </a:r>
            <a:endParaRPr lang="en-US" sz="1400" dirty="0"/>
          </a:p>
          <a:p>
            <a:pPr marL="233363" lvl="1" indent="-233363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/>
              <a:t>Include </a:t>
            </a:r>
            <a:r>
              <a:rPr lang="en-US" sz="1400" b="1" dirty="0"/>
              <a:t>milestones and deliverables </a:t>
            </a:r>
            <a:r>
              <a:rPr lang="en-US" sz="1400" dirty="0"/>
              <a:t>to be completed during the project </a:t>
            </a:r>
            <a:r>
              <a:rPr lang="en-US" sz="1400" dirty="0" smtClean="0"/>
              <a:t>period</a:t>
            </a:r>
            <a:endParaRPr lang="en-US" sz="1400" dirty="0"/>
          </a:p>
          <a:p>
            <a:pPr marL="233363" lvl="1" indent="-233363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/>
              <a:t>Provide </a:t>
            </a:r>
            <a:r>
              <a:rPr lang="en-US" sz="1400" dirty="0"/>
              <a:t>other relevant details (e.g. </a:t>
            </a:r>
            <a:r>
              <a:rPr lang="en-US" sz="1400" dirty="0" smtClean="0"/>
              <a:t>team </a:t>
            </a:r>
            <a:r>
              <a:rPr lang="en-US" sz="1400" dirty="0"/>
              <a:t>member involvement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910882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/>
            </a:pPr>
            <a:r>
              <a:rPr lang="en-US" sz="1800" dirty="0"/>
              <a:t>Propose the project schedule (e.g. Gantt chart</a:t>
            </a:r>
            <a:r>
              <a:rPr lang="en-US" sz="1800" dirty="0" smtClean="0"/>
              <a:t>)</a:t>
            </a:r>
            <a:endParaRPr lang="en-SG" sz="1800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11784632" y="6547672"/>
            <a:ext cx="360000" cy="288000"/>
          </a:xfrm>
        </p:spPr>
        <p:txBody>
          <a:bodyPr/>
          <a:lstStyle/>
          <a:p>
            <a:fld id="{0C70C2A6-B8F8-4030-A942-741542283CE2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348761"/>
            <a:ext cx="11430000" cy="5176584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17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6</a:t>
            </a:r>
            <a:r>
              <a:rPr lang="en-SG" dirty="0" smtClean="0"/>
              <a:t>. </a:t>
            </a:r>
            <a:r>
              <a:rPr lang="en-SG" dirty="0"/>
              <a:t>Project Budget Breakdown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273421"/>
              </p:ext>
            </p:extLst>
          </p:nvPr>
        </p:nvGraphicFramePr>
        <p:xfrm>
          <a:off x="381000" y="980728"/>
          <a:ext cx="11430000" cy="49668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55341">
                  <a:extLst>
                    <a:ext uri="{9D8B030D-6E8A-4147-A177-3AD203B41FA5}">
                      <a16:colId xmlns:a16="http://schemas.microsoft.com/office/drawing/2014/main" val="274875581"/>
                    </a:ext>
                  </a:extLst>
                </a:gridCol>
                <a:gridCol w="5260059">
                  <a:extLst>
                    <a:ext uri="{9D8B030D-6E8A-4147-A177-3AD203B41FA5}">
                      <a16:colId xmlns:a16="http://schemas.microsoft.com/office/drawing/2014/main" val="3557381288"/>
                    </a:ext>
                  </a:extLst>
                </a:gridCol>
                <a:gridCol w="2114600">
                  <a:extLst>
                    <a:ext uri="{9D8B030D-6E8A-4147-A177-3AD203B41FA5}">
                      <a16:colId xmlns:a16="http://schemas.microsoft.com/office/drawing/2014/main" val="463952032"/>
                    </a:ext>
                  </a:extLst>
                </a:gridCol>
              </a:tblGrid>
              <a:tr h="350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Category 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Description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Amount (S</a:t>
                      </a:r>
                      <a:r>
                        <a:rPr lang="en-US" sz="1800" b="1" u="none" strike="noStrike" dirty="0">
                          <a:effectLst/>
                        </a:rPr>
                        <a:t>$)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476178"/>
                  </a:ext>
                </a:extLst>
              </a:tr>
              <a:tr h="875456">
                <a:tc>
                  <a:txBody>
                    <a:bodyPr/>
                    <a:lstStyle/>
                    <a:p>
                      <a:pPr algn="l" fontAlgn="t"/>
                      <a:r>
                        <a:rPr lang="en-SG" sz="1800" b="1" u="none" strike="noStrike" dirty="0">
                          <a:effectLst/>
                        </a:rPr>
                        <a:t>A. Expenditure on Manpower (EOM)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800" b="0" u="sng" strike="noStrike" dirty="0" smtClean="0">
                          <a:effectLst/>
                        </a:rPr>
                        <a:t>Example</a:t>
                      </a:r>
                    </a:p>
                    <a:p>
                      <a:pPr algn="l" fontAlgn="t"/>
                      <a:r>
                        <a:rPr lang="en-SG" sz="1800" u="none" strike="noStrike" dirty="0" smtClean="0">
                          <a:effectLst/>
                        </a:rPr>
                        <a:t>Software</a:t>
                      </a:r>
                      <a:r>
                        <a:rPr lang="en-SG" sz="1800" u="none" strike="noStrike" baseline="0" dirty="0" smtClean="0">
                          <a:effectLst/>
                        </a:rPr>
                        <a:t> Engineer: $30,000 (6 </a:t>
                      </a:r>
                      <a:r>
                        <a:rPr lang="en-SG" sz="1800" u="none" strike="noStrike" baseline="0" dirty="0" err="1" smtClean="0">
                          <a:effectLst/>
                        </a:rPr>
                        <a:t>mths</a:t>
                      </a:r>
                      <a:r>
                        <a:rPr lang="en-SG" sz="1800" u="none" strike="noStrike" baseline="0" dirty="0" smtClean="0">
                          <a:effectLst/>
                        </a:rPr>
                        <a:t> x $5,000)</a:t>
                      </a:r>
                    </a:p>
                    <a:p>
                      <a:pPr algn="l" fontAlgn="t"/>
                      <a:r>
                        <a:rPr lang="en-SG" sz="1800" u="none" strike="noStrike" baseline="0" dirty="0" smtClean="0">
                          <a:effectLst/>
                        </a:rPr>
                        <a:t>Hardware Engineer: $30,000 (6 </a:t>
                      </a:r>
                      <a:r>
                        <a:rPr lang="en-SG" sz="1800" u="none" strike="noStrike" baseline="0" dirty="0" err="1" smtClean="0">
                          <a:effectLst/>
                        </a:rPr>
                        <a:t>mths</a:t>
                      </a:r>
                      <a:r>
                        <a:rPr lang="en-SG" sz="1800" u="none" strike="noStrike" baseline="0" dirty="0" smtClean="0">
                          <a:effectLst/>
                        </a:rPr>
                        <a:t> x $5,000)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800" u="none" strike="noStrike" dirty="0">
                          <a:effectLst/>
                        </a:rPr>
                        <a:t> 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111866"/>
                  </a:ext>
                </a:extLst>
              </a:tr>
              <a:tr h="1400730">
                <a:tc>
                  <a:txBody>
                    <a:bodyPr/>
                    <a:lstStyle/>
                    <a:p>
                      <a:pPr algn="l" fontAlgn="t"/>
                      <a:r>
                        <a:rPr lang="en-SG" sz="1800" b="1" u="none" strike="noStrike" dirty="0">
                          <a:effectLst/>
                        </a:rPr>
                        <a:t>B. </a:t>
                      </a:r>
                      <a:r>
                        <a:rPr lang="en-SG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Expenditure on Equipment/Software and/or Professional Services 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800" u="sng" strike="noStrike" dirty="0" smtClean="0">
                          <a:effectLst/>
                        </a:rPr>
                        <a:t>Example</a:t>
                      </a:r>
                    </a:p>
                    <a:p>
                      <a:r>
                        <a:rPr lang="en-SG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 Application Firewall: $4,000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SG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Network Firewall: $3,000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SG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Hardware Security Module (HSM): $7,000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800" u="none" strike="noStrike" dirty="0">
                          <a:effectLst/>
                        </a:rPr>
                        <a:t> 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671116"/>
                  </a:ext>
                </a:extLst>
              </a:tr>
              <a:tr h="350182">
                <a:tc>
                  <a:txBody>
                    <a:bodyPr/>
                    <a:lstStyle/>
                    <a:p>
                      <a:pPr algn="l" fontAlgn="t"/>
                      <a:r>
                        <a:rPr lang="en-SG" sz="1800" b="1" u="none" strike="noStrike" dirty="0">
                          <a:effectLst/>
                        </a:rPr>
                        <a:t>C. Other Operating Expenses (OOE)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800" u="none" strike="noStrike" dirty="0">
                          <a:effectLst/>
                        </a:rPr>
                        <a:t> 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800" u="none" strike="noStrike" dirty="0">
                          <a:effectLst/>
                        </a:rPr>
                        <a:t> 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106158"/>
                  </a:ext>
                </a:extLst>
              </a:tr>
              <a:tr h="350182"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SG" sz="1800" b="1" u="none" strike="noStrike" dirty="0">
                          <a:effectLst/>
                        </a:rPr>
                        <a:t>Total </a:t>
                      </a:r>
                      <a:r>
                        <a:rPr lang="en-SG" sz="1800" b="1" u="none" strike="noStrike" dirty="0" smtClean="0">
                          <a:effectLst/>
                        </a:rPr>
                        <a:t>Funding Requested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800" u="none" strike="noStrike" dirty="0">
                          <a:effectLst/>
                        </a:rPr>
                        <a:t> 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373280"/>
                  </a:ext>
                </a:extLst>
              </a:tr>
              <a:tr h="3501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 smtClean="0">
                          <a:effectLst/>
                        </a:rPr>
                        <a:t>D.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In-kind contributions </a:t>
                      </a:r>
                    </a:p>
                    <a:p>
                      <a:pPr algn="l" fontAlgn="t"/>
                      <a:r>
                        <a:rPr lang="en-US" sz="1800" u="none" strike="noStrike" dirty="0" smtClean="0">
                          <a:effectLst/>
                        </a:rPr>
                        <a:t>(e.g. manpower, equipment) that the Applicant Company and/or collaborators (if any) will self-fund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u="sng" strike="noStrike" dirty="0" smtClean="0">
                          <a:effectLst/>
                        </a:rPr>
                        <a:t>Example</a:t>
                      </a:r>
                      <a:endParaRPr lang="en-SG" sz="18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n-SG" sz="1800" u="none" strike="noStrike" dirty="0" smtClean="0">
                          <a:effectLst/>
                        </a:rPr>
                        <a:t>Consultant: </a:t>
                      </a:r>
                      <a:r>
                        <a:rPr lang="en-SG" sz="1800" u="none" strike="noStrike" baseline="0" dirty="0" smtClean="0">
                          <a:effectLst/>
                        </a:rPr>
                        <a:t>$30,000 (</a:t>
                      </a:r>
                      <a:r>
                        <a:rPr lang="en-SG" sz="1800" u="none" strike="noStrike" dirty="0" smtClean="0">
                          <a:effectLst/>
                        </a:rPr>
                        <a:t>6 </a:t>
                      </a:r>
                      <a:r>
                        <a:rPr lang="en-SG" sz="1800" u="none" strike="noStrike" dirty="0" err="1" smtClean="0">
                          <a:effectLst/>
                        </a:rPr>
                        <a:t>mths</a:t>
                      </a:r>
                      <a:r>
                        <a:rPr lang="en-SG" sz="1800" u="none" strike="noStrike" dirty="0" smtClean="0">
                          <a:effectLst/>
                        </a:rPr>
                        <a:t> x $5,000)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Manager: $30,000 (6 </a:t>
                      </a:r>
                      <a:r>
                        <a:rPr lang="en-SG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mths</a:t>
                      </a:r>
                      <a:r>
                        <a:rPr lang="en-SG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 $5,000)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u="none" strike="noStrike" dirty="0" smtClean="0">
                          <a:effectLst/>
                        </a:rPr>
                        <a:t>New Logic Analyser: $5,000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547875"/>
                  </a:ext>
                </a:extLst>
              </a:tr>
              <a:tr h="350182"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SG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Total in-kind contributions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1064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84632" y="6547672"/>
            <a:ext cx="360000" cy="288000"/>
          </a:xfrm>
        </p:spPr>
        <p:txBody>
          <a:bodyPr/>
          <a:lstStyle/>
          <a:p>
            <a:fld id="{0C70C2A6-B8F8-4030-A942-741542283CE2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0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7</a:t>
            </a:r>
            <a:r>
              <a:rPr lang="en-SG" dirty="0" smtClean="0"/>
              <a:t>. </a:t>
            </a:r>
            <a:r>
              <a:rPr lang="en-SG" dirty="0"/>
              <a:t>Project Impact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340880"/>
            <a:ext cx="11430000" cy="1008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75015" y="2852904"/>
            <a:ext cx="11430000" cy="792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81000" y="4149080"/>
            <a:ext cx="11430000" cy="1008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81000" y="5733256"/>
            <a:ext cx="11430000" cy="72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9931" y="908720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/>
            </a:pPr>
            <a:r>
              <a:rPr lang="en-US" sz="1800" dirty="0" smtClean="0"/>
              <a:t>What </a:t>
            </a:r>
            <a:r>
              <a:rPr lang="en-US" sz="1800" dirty="0"/>
              <a:t>is the potential for the </a:t>
            </a:r>
            <a:r>
              <a:rPr lang="en-US" sz="1800" dirty="0" smtClean="0"/>
              <a:t>solution </a:t>
            </a:r>
            <a:r>
              <a:rPr lang="en-US" sz="1800" dirty="0"/>
              <a:t>to be developed into a </a:t>
            </a:r>
            <a:r>
              <a:rPr lang="en-US" sz="1800" dirty="0" smtClean="0"/>
              <a:t>commercial </a:t>
            </a:r>
            <a:r>
              <a:rPr lang="en-US" sz="1800" dirty="0"/>
              <a:t>product for industry-wide adoption</a:t>
            </a:r>
            <a:r>
              <a:rPr lang="en-US" sz="1800" dirty="0" smtClean="0"/>
              <a:t>?</a:t>
            </a:r>
            <a:endParaRPr lang="en-SG" sz="18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5015" y="2460888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 startAt="2"/>
            </a:pPr>
            <a:r>
              <a:rPr lang="en-US" sz="1800" dirty="0" smtClean="0"/>
              <a:t>What </a:t>
            </a:r>
            <a:r>
              <a:rPr lang="en-US" sz="1800" dirty="0"/>
              <a:t>is the estimated budgetary pricing of the solution after the POC has been completed successfully</a:t>
            </a:r>
            <a:r>
              <a:rPr lang="en-US" sz="1800" dirty="0" smtClean="0"/>
              <a:t>?</a:t>
            </a:r>
            <a:endParaRPr lang="en-SG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288688" y="908720"/>
            <a:ext cx="21960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  <a:buSzPct val="120000"/>
            </a:pPr>
            <a:r>
              <a:rPr lang="en-US" sz="1400" dirty="0"/>
              <a:t>Outline plans to deploy and/or </a:t>
            </a:r>
            <a:r>
              <a:rPr lang="en-US" sz="1400" b="1" dirty="0" smtClean="0"/>
              <a:t>commercialize</a:t>
            </a:r>
            <a:endParaRPr lang="en-US" sz="1400" b="1" dirty="0"/>
          </a:p>
          <a:p>
            <a:pPr marL="0" lvl="1">
              <a:spcAft>
                <a:spcPts val="600"/>
              </a:spcAft>
              <a:buSzPct val="120000"/>
            </a:pPr>
            <a:r>
              <a:rPr lang="en-US" sz="1400" dirty="0" smtClean="0"/>
              <a:t>State targeted </a:t>
            </a:r>
            <a:r>
              <a:rPr lang="en-US" sz="1400" b="1" dirty="0"/>
              <a:t>industry sector(s)</a:t>
            </a:r>
            <a:r>
              <a:rPr lang="en-US" sz="1400" dirty="0"/>
              <a:t> and geographical region(s) </a:t>
            </a:r>
          </a:p>
          <a:p>
            <a:pPr marL="0" lvl="1">
              <a:spcAft>
                <a:spcPts val="600"/>
              </a:spcAft>
              <a:buSzPct val="120000"/>
            </a:pPr>
            <a:r>
              <a:rPr lang="en-US" sz="1400" dirty="0" smtClean="0"/>
              <a:t>List potential </a:t>
            </a:r>
            <a:r>
              <a:rPr lang="en-US" sz="1400" b="1" dirty="0" smtClean="0"/>
              <a:t>difficulties</a:t>
            </a:r>
            <a:r>
              <a:rPr lang="en-US" sz="1400" dirty="0" smtClean="0"/>
              <a:t> and </a:t>
            </a:r>
            <a:r>
              <a:rPr lang="en-US" sz="1400" dirty="0"/>
              <a:t>proposed </a:t>
            </a:r>
            <a:r>
              <a:rPr lang="en-US" sz="1400" b="1" dirty="0" smtClean="0"/>
              <a:t>mitigation</a:t>
            </a:r>
            <a:endParaRPr lang="en-US" sz="14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5015" y="3764364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 startAt="3"/>
            </a:pPr>
            <a:r>
              <a:rPr lang="en-US" sz="1800" dirty="0" smtClean="0"/>
              <a:t>What </a:t>
            </a:r>
            <a:r>
              <a:rPr lang="en-US" sz="1800" dirty="0"/>
              <a:t>is the estimated international addressable market size for the solution</a:t>
            </a:r>
            <a:r>
              <a:rPr lang="en-US" sz="1800" dirty="0" smtClean="0"/>
              <a:t>?</a:t>
            </a:r>
            <a:endParaRPr lang="en-SG" b="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2281199" y="2924944"/>
            <a:ext cx="2196000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  <a:buSzPct val="120000"/>
            </a:pPr>
            <a:r>
              <a:rPr lang="en-US" sz="1400" dirty="0" smtClean="0"/>
              <a:t>Include </a:t>
            </a:r>
            <a:r>
              <a:rPr lang="en-US" sz="1400" dirty="0"/>
              <a:t>system cost, annual maintenance and/or support </a:t>
            </a:r>
            <a:r>
              <a:rPr lang="en-US" sz="1400" dirty="0" smtClean="0"/>
              <a:t>pricing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2288688" y="4116256"/>
            <a:ext cx="21960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  <a:buSzPct val="120000"/>
            </a:pPr>
            <a:r>
              <a:rPr lang="en-US" sz="1400" dirty="0" smtClean="0"/>
              <a:t>Provide </a:t>
            </a:r>
            <a:r>
              <a:rPr lang="en-US" sz="1400" dirty="0"/>
              <a:t>numerical </a:t>
            </a:r>
            <a:r>
              <a:rPr lang="en-US" sz="1400" b="1" dirty="0"/>
              <a:t>estimates</a:t>
            </a:r>
            <a:r>
              <a:rPr lang="en-US" sz="1400" dirty="0"/>
              <a:t> (e.g. </a:t>
            </a:r>
            <a:r>
              <a:rPr lang="en-US" sz="1400" dirty="0" smtClean="0"/>
              <a:t>market size)</a:t>
            </a:r>
            <a:endParaRPr lang="en-US" sz="1400" dirty="0"/>
          </a:p>
          <a:p>
            <a:pPr marL="0" lvl="1">
              <a:spcAft>
                <a:spcPts val="600"/>
              </a:spcAft>
              <a:buSzPct val="120000"/>
            </a:pPr>
            <a:r>
              <a:rPr lang="en-US" sz="1400" dirty="0" smtClean="0"/>
              <a:t>State </a:t>
            </a:r>
            <a:r>
              <a:rPr lang="en-US" sz="1400" dirty="0"/>
              <a:t>any </a:t>
            </a:r>
            <a:r>
              <a:rPr lang="en-US" sz="1400" b="1" dirty="0"/>
              <a:t>assumptions</a:t>
            </a:r>
            <a:r>
              <a:rPr lang="en-US" sz="1400" dirty="0"/>
              <a:t> </a:t>
            </a:r>
            <a:endParaRPr lang="en-US" sz="1400" dirty="0" smtClean="0"/>
          </a:p>
          <a:p>
            <a:pPr marL="0" lvl="1">
              <a:spcAft>
                <a:spcPts val="600"/>
              </a:spcAft>
              <a:buSzPct val="120000"/>
            </a:pPr>
            <a:r>
              <a:rPr lang="en-US" sz="1400" dirty="0" smtClean="0"/>
              <a:t>List </a:t>
            </a:r>
            <a:r>
              <a:rPr lang="en-US" sz="1400" dirty="0"/>
              <a:t>information sources </a:t>
            </a:r>
            <a:r>
              <a:rPr lang="en-US" sz="1400" dirty="0" smtClean="0"/>
              <a:t>used (e.g</a:t>
            </a:r>
            <a:r>
              <a:rPr lang="en-US" sz="1400" dirty="0"/>
              <a:t>. Forbes, </a:t>
            </a:r>
            <a:r>
              <a:rPr lang="en-US" sz="1400" dirty="0" smtClean="0"/>
              <a:t>IMDA)</a:t>
            </a:r>
            <a:endParaRPr lang="en-US" sz="14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75015" y="5301208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 startAt="4"/>
            </a:pPr>
            <a:r>
              <a:rPr lang="en-US" sz="1800" dirty="0" smtClean="0"/>
              <a:t>What </a:t>
            </a:r>
            <a:r>
              <a:rPr lang="en-US" sz="1800" dirty="0"/>
              <a:t>new capabilities and Intellectual Property (IP) will be gained from this project</a:t>
            </a:r>
            <a:r>
              <a:rPr lang="en-SG" sz="1800" dirty="0" smtClean="0"/>
              <a:t>?</a:t>
            </a:r>
            <a:endParaRPr lang="en-SG" b="0" dirty="0" smtClean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11784632" y="6547672"/>
            <a:ext cx="360000" cy="288000"/>
          </a:xfrm>
        </p:spPr>
        <p:txBody>
          <a:bodyPr/>
          <a:lstStyle/>
          <a:p>
            <a:fld id="{0C70C2A6-B8F8-4030-A942-741542283CE2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8</a:t>
            </a:r>
            <a:r>
              <a:rPr lang="en-SG" dirty="0" smtClean="0"/>
              <a:t>. </a:t>
            </a:r>
            <a:r>
              <a:rPr lang="en-SG" dirty="0"/>
              <a:t>Company Background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528783"/>
              </p:ext>
            </p:extLst>
          </p:nvPr>
        </p:nvGraphicFramePr>
        <p:xfrm>
          <a:off x="379931" y="980728"/>
          <a:ext cx="11430000" cy="3657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03501">
                  <a:extLst>
                    <a:ext uri="{9D8B030D-6E8A-4147-A177-3AD203B41FA5}">
                      <a16:colId xmlns:a16="http://schemas.microsoft.com/office/drawing/2014/main" val="209087291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331612875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183025068"/>
                    </a:ext>
                  </a:extLst>
                </a:gridCol>
                <a:gridCol w="5353891">
                  <a:extLst>
                    <a:ext uri="{9D8B030D-6E8A-4147-A177-3AD203B41FA5}">
                      <a16:colId xmlns:a16="http://schemas.microsoft.com/office/drawing/2014/main" val="3708598918"/>
                    </a:ext>
                  </a:extLst>
                </a:gridCol>
              </a:tblGrid>
              <a:tr h="350182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S/N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Category 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Sub-category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Value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317681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algn="ctr" fontAlgn="t"/>
                      <a:r>
                        <a:rPr lang="en-SG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800" b="1" u="none" strike="noStrike" dirty="0" smtClean="0">
                          <a:effectLst/>
                        </a:rPr>
                        <a:t>Full company name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SG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800" u="none" strike="noStrike" dirty="0">
                          <a:effectLst/>
                        </a:rPr>
                        <a:t> 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4880"/>
                  </a:ext>
                </a:extLst>
              </a:tr>
              <a:tr h="276592">
                <a:tc>
                  <a:txBody>
                    <a:bodyPr/>
                    <a:lstStyle/>
                    <a:p>
                      <a:pPr algn="ctr" fontAlgn="t"/>
                      <a:r>
                        <a:rPr lang="en-SG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Company global headquarter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Country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800" u="none" strike="noStrike" dirty="0">
                          <a:effectLst/>
                        </a:rPr>
                        <a:t> 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860222"/>
                  </a:ext>
                </a:extLst>
              </a:tr>
              <a:tr h="35018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SG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GB" sz="1800" b="1" dirty="0" smtClean="0"/>
                        <a:t>Years of establishment 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Global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800" u="none" strike="noStrike" dirty="0">
                          <a:effectLst/>
                        </a:rPr>
                        <a:t> 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82379"/>
                  </a:ext>
                </a:extLst>
              </a:tr>
              <a:tr h="350182">
                <a:tc vMerge="1">
                  <a:txBody>
                    <a:bodyPr/>
                    <a:lstStyle/>
                    <a:p>
                      <a:pPr algn="l" fontAlgn="t"/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Singapore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786114"/>
                  </a:ext>
                </a:extLst>
              </a:tr>
              <a:tr h="35018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SG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SG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Number of employees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Global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45344"/>
                  </a:ext>
                </a:extLst>
              </a:tr>
              <a:tr h="350182">
                <a:tc vMerge="1">
                  <a:txBody>
                    <a:bodyPr/>
                    <a:lstStyle/>
                    <a:p>
                      <a:pPr algn="l" fontAlgn="t"/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Singapore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60363"/>
                  </a:ext>
                </a:extLst>
              </a:tr>
              <a:tr h="35018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SG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SG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Core business activities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Key</a:t>
                      </a:r>
                      <a:r>
                        <a:rPr lang="en-SG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products/services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306161"/>
                  </a:ext>
                </a:extLst>
              </a:tr>
              <a:tr h="350182">
                <a:tc vMerge="1">
                  <a:txBody>
                    <a:bodyPr/>
                    <a:lstStyle/>
                    <a:p>
                      <a:pPr algn="l" fontAlgn="t"/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Existing</a:t>
                      </a:r>
                      <a:r>
                        <a:rPr lang="en-SG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clientele </a:t>
                      </a:r>
                      <a:endParaRPr lang="en-SG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089268"/>
                  </a:ext>
                </a:extLst>
              </a:tr>
              <a:tr h="350182">
                <a:tc>
                  <a:txBody>
                    <a:bodyPr/>
                    <a:lstStyle/>
                    <a:p>
                      <a:pPr algn="ctr" fontAlgn="t"/>
                      <a:r>
                        <a:rPr lang="en-SG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SG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Shareholding structure</a:t>
                      </a:r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SG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02814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84632" y="6547672"/>
            <a:ext cx="360000" cy="288000"/>
          </a:xfrm>
        </p:spPr>
        <p:txBody>
          <a:bodyPr/>
          <a:lstStyle/>
          <a:p>
            <a:fld id="{0C70C2A6-B8F8-4030-A942-741542283CE2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78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967232"/>
              </p:ext>
            </p:extLst>
          </p:nvPr>
        </p:nvGraphicFramePr>
        <p:xfrm>
          <a:off x="379931" y="1363960"/>
          <a:ext cx="11429999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3526">
                  <a:extLst>
                    <a:ext uri="{9D8B030D-6E8A-4147-A177-3AD203B41FA5}">
                      <a16:colId xmlns:a16="http://schemas.microsoft.com/office/drawing/2014/main" val="1660575010"/>
                    </a:ext>
                  </a:extLst>
                </a:gridCol>
                <a:gridCol w="2528247">
                  <a:extLst>
                    <a:ext uri="{9D8B030D-6E8A-4147-A177-3AD203B41FA5}">
                      <a16:colId xmlns:a16="http://schemas.microsoft.com/office/drawing/2014/main" val="1975336618"/>
                    </a:ext>
                  </a:extLst>
                </a:gridCol>
                <a:gridCol w="2512313">
                  <a:extLst>
                    <a:ext uri="{9D8B030D-6E8A-4147-A177-3AD203B41FA5}">
                      <a16:colId xmlns:a16="http://schemas.microsoft.com/office/drawing/2014/main" val="1491974542"/>
                    </a:ext>
                  </a:extLst>
                </a:gridCol>
                <a:gridCol w="1664151">
                  <a:extLst>
                    <a:ext uri="{9D8B030D-6E8A-4147-A177-3AD203B41FA5}">
                      <a16:colId xmlns:a16="http://schemas.microsoft.com/office/drawing/2014/main" val="236727955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22170305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37289269"/>
                    </a:ext>
                  </a:extLst>
                </a:gridCol>
                <a:gridCol w="1105418">
                  <a:extLst>
                    <a:ext uri="{9D8B030D-6E8A-4147-A177-3AD203B41FA5}">
                      <a16:colId xmlns:a16="http://schemas.microsoft.com/office/drawing/2014/main" val="4250547116"/>
                    </a:ext>
                  </a:extLst>
                </a:gridCol>
              </a:tblGrid>
              <a:tr h="406709"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 smtClean="0">
                          <a:latin typeface="+mn-lt"/>
                        </a:rPr>
                        <a:t>S/N</a:t>
                      </a:r>
                      <a:endParaRPr lang="en-SG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 smtClean="0">
                          <a:latin typeface="+mn-lt"/>
                        </a:rPr>
                        <a:t>Name</a:t>
                      </a:r>
                      <a:endParaRPr lang="en-SG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 smtClean="0">
                          <a:latin typeface="+mn-lt"/>
                        </a:rPr>
                        <a:t>Role in project </a:t>
                      </a:r>
                    </a:p>
                    <a:p>
                      <a:pPr algn="ctr"/>
                      <a:r>
                        <a:rPr lang="en-SG" sz="1600" b="0" dirty="0" smtClean="0">
                          <a:latin typeface="+mn-lt"/>
                        </a:rPr>
                        <a:t>(e.g. Software Developer)</a:t>
                      </a:r>
                      <a:endParaRPr lang="en-SG" sz="16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 smtClean="0">
                          <a:latin typeface="+mn-lt"/>
                        </a:rPr>
                        <a:t>Nationality</a:t>
                      </a:r>
                      <a:endParaRPr lang="en-SG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 smtClean="0">
                          <a:latin typeface="+mn-lt"/>
                        </a:rPr>
                        <a:t>Company</a:t>
                      </a:r>
                      <a:endParaRPr lang="en-SG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 smtClean="0">
                          <a:latin typeface="+mn-lt"/>
                        </a:rPr>
                        <a:t>Years of experience</a:t>
                      </a:r>
                      <a:endParaRPr lang="en-SG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baseline="0" dirty="0" smtClean="0">
                          <a:latin typeface="+mn-lt"/>
                        </a:rPr>
                        <a:t>Funding Needed (Y/N)</a:t>
                      </a:r>
                      <a:endParaRPr lang="en-SG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336318"/>
                  </a:ext>
                </a:extLst>
              </a:tr>
              <a:tr h="292255">
                <a:tc>
                  <a:txBody>
                    <a:bodyPr/>
                    <a:lstStyle/>
                    <a:p>
                      <a:r>
                        <a:rPr lang="en-SG" sz="1600" dirty="0" smtClean="0">
                          <a:latin typeface="+mn-lt"/>
                        </a:rPr>
                        <a:t>1</a:t>
                      </a:r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403498"/>
                  </a:ext>
                </a:extLst>
              </a:tr>
              <a:tr h="292255">
                <a:tc>
                  <a:txBody>
                    <a:bodyPr/>
                    <a:lstStyle/>
                    <a:p>
                      <a:r>
                        <a:rPr lang="en-SG" sz="1600" dirty="0" smtClean="0">
                          <a:latin typeface="+mn-lt"/>
                        </a:rPr>
                        <a:t>2</a:t>
                      </a:r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503588"/>
                  </a:ext>
                </a:extLst>
              </a:tr>
              <a:tr h="292255">
                <a:tc>
                  <a:txBody>
                    <a:bodyPr/>
                    <a:lstStyle/>
                    <a:p>
                      <a:r>
                        <a:rPr lang="en-SG" sz="1600" dirty="0" smtClean="0">
                          <a:latin typeface="+mn-lt"/>
                        </a:rPr>
                        <a:t>3</a:t>
                      </a:r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799055"/>
                  </a:ext>
                </a:extLst>
              </a:tr>
              <a:tr h="292255">
                <a:tc>
                  <a:txBody>
                    <a:bodyPr/>
                    <a:lstStyle/>
                    <a:p>
                      <a:r>
                        <a:rPr lang="en-SG" sz="1600" dirty="0" smtClean="0">
                          <a:latin typeface="+mn-lt"/>
                        </a:rPr>
                        <a:t>4</a:t>
                      </a:r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234889"/>
                  </a:ext>
                </a:extLst>
              </a:tr>
              <a:tr h="292255">
                <a:tc>
                  <a:txBody>
                    <a:bodyPr/>
                    <a:lstStyle/>
                    <a:p>
                      <a:r>
                        <a:rPr lang="en-SG" sz="1600" dirty="0" smtClean="0">
                          <a:latin typeface="+mn-lt"/>
                        </a:rPr>
                        <a:t>5</a:t>
                      </a:r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678379"/>
                  </a:ext>
                </a:extLst>
              </a:tr>
              <a:tr h="292255">
                <a:tc>
                  <a:txBody>
                    <a:bodyPr/>
                    <a:lstStyle/>
                    <a:p>
                      <a:r>
                        <a:rPr lang="en-SG" sz="1600" dirty="0" smtClean="0">
                          <a:latin typeface="+mn-lt"/>
                        </a:rPr>
                        <a:t>6</a:t>
                      </a:r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670903"/>
                  </a:ext>
                </a:extLst>
              </a:tr>
              <a:tr h="292255">
                <a:tc>
                  <a:txBody>
                    <a:bodyPr/>
                    <a:lstStyle/>
                    <a:p>
                      <a:r>
                        <a:rPr lang="en-SG" sz="1600" dirty="0" smtClean="0">
                          <a:latin typeface="+mn-lt"/>
                        </a:rPr>
                        <a:t>7</a:t>
                      </a:r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936090"/>
                  </a:ext>
                </a:extLst>
              </a:tr>
              <a:tr h="292255">
                <a:tc>
                  <a:txBody>
                    <a:bodyPr/>
                    <a:lstStyle/>
                    <a:p>
                      <a:r>
                        <a:rPr lang="en-SG" sz="1600" dirty="0" smtClean="0">
                          <a:latin typeface="+mn-lt"/>
                        </a:rPr>
                        <a:t>8</a:t>
                      </a:r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6009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9</a:t>
            </a:r>
            <a:r>
              <a:rPr lang="en-SG" dirty="0" smtClean="0"/>
              <a:t>. </a:t>
            </a:r>
            <a:r>
              <a:rPr lang="en-SG" dirty="0"/>
              <a:t>Project Team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87410" y="5949528"/>
            <a:ext cx="11430000" cy="4318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9930" y="917513"/>
            <a:ext cx="11430000" cy="360000"/>
          </a:xfrm>
          <a:solidFill>
            <a:srgbClr val="EAEAEA"/>
          </a:solidFill>
        </p:spPr>
        <p:txBody>
          <a:bodyPr anchor="ctr">
            <a:normAutofit lnSpcReduction="1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en-SG" sz="1800" dirty="0" smtClean="0"/>
              <a:t>List all </a:t>
            </a:r>
            <a:r>
              <a:rPr lang="en-SG" sz="1800" dirty="0"/>
              <a:t>team members involved in this project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88688" y="962821"/>
            <a:ext cx="2196000" cy="16773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  <a:buSzPct val="120000"/>
            </a:pPr>
            <a:r>
              <a:rPr lang="en-US" sz="1400" b="1" dirty="0" smtClean="0"/>
              <a:t>At </a:t>
            </a:r>
            <a:r>
              <a:rPr lang="en-US" sz="1400" b="1" dirty="0"/>
              <a:t>least 50% </a:t>
            </a:r>
            <a:r>
              <a:rPr lang="en-US" sz="1400" dirty="0"/>
              <a:t>of manpower funded must be </a:t>
            </a:r>
            <a:r>
              <a:rPr lang="en-US" sz="1400" b="1" dirty="0"/>
              <a:t>Singaporean or Singapore </a:t>
            </a:r>
            <a:r>
              <a:rPr lang="en-US" sz="1400" b="1" dirty="0" smtClean="0"/>
              <a:t>PR</a:t>
            </a:r>
          </a:p>
          <a:p>
            <a:pPr marL="0" lvl="1">
              <a:spcAft>
                <a:spcPts val="600"/>
              </a:spcAft>
              <a:buSzPct val="120000"/>
            </a:pPr>
            <a:r>
              <a:rPr lang="en-US" sz="1400" dirty="0" smtClean="0"/>
              <a:t>Delete “Company” column if all team members are from Applicant Company</a:t>
            </a:r>
            <a:endParaRPr lang="en-US" sz="1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3914" y="5517232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 startAt="2"/>
            </a:pPr>
            <a:r>
              <a:rPr lang="en-SG" sz="1800" dirty="0" smtClean="0"/>
              <a:t>Does the core team reside in Singapore? (Yes/No)</a:t>
            </a:r>
            <a:endParaRPr lang="en-SG" sz="1800" b="0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11784632" y="6547672"/>
            <a:ext cx="360000" cy="288000"/>
          </a:xfrm>
        </p:spPr>
        <p:txBody>
          <a:bodyPr/>
          <a:lstStyle/>
          <a:p>
            <a:fld id="{0C70C2A6-B8F8-4030-A942-741542283CE2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9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10. Others</a:t>
            </a:r>
            <a:endParaRPr lang="en-SG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381000" y="1310432"/>
            <a:ext cx="11430000" cy="324851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1"/>
          </p:nvPr>
        </p:nvSpPr>
        <p:spPr>
          <a:xfrm>
            <a:off x="378290" y="5085184"/>
            <a:ext cx="11430000" cy="14401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1303" y="4653136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 startAt="2"/>
            </a:pPr>
            <a:r>
              <a:rPr lang="en-SG" sz="1800" dirty="0"/>
              <a:t>Does </a:t>
            </a:r>
            <a:r>
              <a:rPr lang="en-SG" sz="1800" dirty="0" smtClean="0"/>
              <a:t>the proposed solution require </a:t>
            </a:r>
            <a:r>
              <a:rPr lang="en-SG" sz="1800" dirty="0"/>
              <a:t>longer term Research and Development (R&amp;D</a:t>
            </a:r>
            <a:r>
              <a:rPr lang="en-SG" sz="1800" dirty="0" smtClean="0"/>
              <a:t>)?</a:t>
            </a:r>
            <a:r>
              <a:rPr lang="en-US" sz="1800" dirty="0" smtClean="0"/>
              <a:t>  </a:t>
            </a:r>
            <a:endParaRPr lang="en-SG" sz="1800" dirty="0" smtClean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79930" y="908051"/>
            <a:ext cx="11430001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/>
            </a:pPr>
            <a:r>
              <a:rPr lang="en-US" sz="1800" dirty="0"/>
              <a:t>Any other considerations that will bring merit to the proposed </a:t>
            </a:r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84632" y="6547672"/>
            <a:ext cx="360000" cy="288000"/>
          </a:xfrm>
        </p:spPr>
        <p:txBody>
          <a:bodyPr/>
          <a:lstStyle/>
          <a:p>
            <a:fld id="{0C70C2A6-B8F8-4030-A942-741542283CE2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76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11. </a:t>
            </a:r>
            <a:r>
              <a:rPr lang="en-SG" dirty="0"/>
              <a:t>CSA Funding or Other Investment Opportunities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381000" y="2383870"/>
            <a:ext cx="11430000" cy="144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1"/>
          </p:nvPr>
        </p:nvSpPr>
        <p:spPr>
          <a:xfrm>
            <a:off x="378290" y="4725144"/>
            <a:ext cx="11430000" cy="14401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1303" y="4293096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 startAt="2"/>
            </a:pPr>
            <a:r>
              <a:rPr lang="en-SG" sz="1800" dirty="0"/>
              <a:t>Are you currently seeking </a:t>
            </a:r>
            <a:r>
              <a:rPr lang="en-US" sz="1800" dirty="0"/>
              <a:t>investment opportunities (</a:t>
            </a:r>
            <a:r>
              <a:rPr lang="en-US" sz="1800" dirty="0" err="1"/>
              <a:t>e.g</a:t>
            </a:r>
            <a:r>
              <a:rPr lang="en-US" sz="1800" dirty="0"/>
              <a:t> TNB Aura Fund</a:t>
            </a:r>
            <a:r>
              <a:rPr lang="en-US" sz="1800" dirty="0" smtClean="0"/>
              <a:t>)? YES/NO  </a:t>
            </a:r>
            <a:endParaRPr lang="en-SG" sz="1800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79930" y="908050"/>
            <a:ext cx="11430001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/>
            </a:pPr>
            <a:r>
              <a:rPr lang="en-US" sz="1800" dirty="0"/>
              <a:t>Are you seeking CSA’s CID-POC </a:t>
            </a:r>
            <a:r>
              <a:rPr lang="en-US" sz="1800" dirty="0" smtClean="0"/>
              <a:t>Funding? YES/NO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84632" y="6547672"/>
            <a:ext cx="360000" cy="288000"/>
          </a:xfrm>
        </p:spPr>
        <p:txBody>
          <a:bodyPr/>
          <a:lstStyle/>
          <a:p>
            <a:fld id="{0C70C2A6-B8F8-4030-A942-741542283CE2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66590" y="1364295"/>
            <a:ext cx="114300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Note: </a:t>
            </a:r>
          </a:p>
          <a:p>
            <a:r>
              <a:rPr lang="en-US" dirty="0"/>
              <a:t>Products that are already in the market and only require integration/deployment to fulfill the target Challenge Statement are not eligible for CSA’s CID-POC Funding</a:t>
            </a:r>
          </a:p>
        </p:txBody>
      </p:sp>
    </p:spTree>
    <p:extLst>
      <p:ext uri="{BB962C8B-B14F-4D97-AF65-F5344CB8AC3E}">
        <p14:creationId xmlns:p14="http://schemas.microsoft.com/office/powerpoint/2010/main" val="216039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456" y="2492896"/>
            <a:ext cx="10363200" cy="1470025"/>
          </a:xfrm>
        </p:spPr>
        <p:txBody>
          <a:bodyPr>
            <a:normAutofit/>
          </a:bodyPr>
          <a:lstStyle/>
          <a:p>
            <a:r>
              <a:rPr lang="en-SG" sz="6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7744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Notes to Applicant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SG" sz="2000" b="0" dirty="0" smtClean="0"/>
              <a:t>Follow the slide </a:t>
            </a:r>
            <a:r>
              <a:rPr lang="en-SG" sz="2000" b="0" dirty="0"/>
              <a:t>template </a:t>
            </a:r>
            <a:r>
              <a:rPr lang="en-SG" sz="2000" b="0" dirty="0" smtClean="0"/>
              <a:t>sequence strictly, i.e. do not change it</a:t>
            </a:r>
          </a:p>
          <a:p>
            <a:pPr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SG" sz="2000" b="0" dirty="0" smtClean="0"/>
              <a:t>Each proposal should only respond to </a:t>
            </a:r>
            <a:r>
              <a:rPr lang="en-SG" sz="2000" dirty="0" smtClean="0"/>
              <a:t>ONE</a:t>
            </a:r>
            <a:r>
              <a:rPr lang="en-SG" sz="2000" b="0" dirty="0" smtClean="0"/>
              <a:t> Challenge Statement</a:t>
            </a:r>
            <a:endParaRPr lang="en-SG" sz="2000" b="0" dirty="0"/>
          </a:p>
          <a:p>
            <a:pPr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SG" sz="2000" b="0" dirty="0"/>
              <a:t>All questions must be answered and </a:t>
            </a:r>
            <a:r>
              <a:rPr lang="en-SG" sz="2000" b="0" dirty="0" smtClean="0"/>
              <a:t>preserved, i.e. do not delete any questions</a:t>
            </a:r>
            <a:endParaRPr lang="en-SG" sz="2000" b="0" dirty="0"/>
          </a:p>
          <a:p>
            <a:pPr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SG" sz="2000" b="0" dirty="0" smtClean="0"/>
              <a:t>Do not exceed 20 </a:t>
            </a:r>
            <a:r>
              <a:rPr lang="en-SG" sz="2000" b="0" dirty="0"/>
              <a:t>slides </a:t>
            </a:r>
            <a:r>
              <a:rPr lang="en-SG" sz="2000" b="0" dirty="0" smtClean="0"/>
              <a:t>(excluding </a:t>
            </a:r>
            <a:r>
              <a:rPr lang="en-SG" sz="2000" b="0" dirty="0"/>
              <a:t>title slide, </a:t>
            </a:r>
            <a:r>
              <a:rPr lang="en-SG" sz="2000" b="0" dirty="0" smtClean="0"/>
              <a:t>instructions/guidelines, separators, </a:t>
            </a:r>
            <a:r>
              <a:rPr lang="en-SG" sz="2000" b="0" dirty="0"/>
              <a:t>Thank You </a:t>
            </a:r>
            <a:r>
              <a:rPr lang="en-SG" sz="2000" b="0" dirty="0" smtClean="0"/>
              <a:t>slide)</a:t>
            </a:r>
            <a:endParaRPr lang="en-SG" sz="2000" b="0" dirty="0"/>
          </a:p>
          <a:p>
            <a:pPr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sz="2000" b="0" dirty="0" smtClean="0"/>
              <a:t>Convert the slides to pdf before submission</a:t>
            </a:r>
          </a:p>
          <a:p>
            <a:pPr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sz="2000" b="0" dirty="0" smtClean="0"/>
              <a:t>Maximum file size for submission: 7MB</a:t>
            </a:r>
            <a:endParaRPr lang="en-SG" sz="20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AutoNum type="arabicPeriod"/>
            </a:pPr>
            <a:endParaRPr lang="en-SG" sz="2000" b="0" dirty="0"/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endParaRPr lang="en-SG" sz="18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endParaRPr lang="en-SG" dirty="0"/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endParaRPr lang="en-US" sz="16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endParaRPr lang="en-SG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0C2A6-B8F8-4030-A942-741542283CE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18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CSA CID-POC</a:t>
            </a:r>
            <a:r>
              <a:rPr lang="en-US" dirty="0" smtClean="0"/>
              <a:t> </a:t>
            </a:r>
            <a:r>
              <a:rPr lang="en-SG" dirty="0" smtClean="0"/>
              <a:t>Guidelines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SG" dirty="0" smtClean="0"/>
              <a:t>Extract of CSA </a:t>
            </a:r>
            <a:r>
              <a:rPr lang="en-US" dirty="0"/>
              <a:t>Cybersecurity </a:t>
            </a:r>
            <a:r>
              <a:rPr lang="en-US" altLang="en-US" dirty="0"/>
              <a:t>Co-Innovation and Development Proof-of-Concept </a:t>
            </a:r>
            <a:r>
              <a:rPr lang="en-US" dirty="0"/>
              <a:t>Fund (CID-POC</a:t>
            </a:r>
            <a:r>
              <a:rPr lang="en-SG" dirty="0"/>
              <a:t>) </a:t>
            </a:r>
            <a:r>
              <a:rPr lang="en-SG" dirty="0" smtClean="0"/>
              <a:t>guidelines</a:t>
            </a:r>
          </a:p>
          <a:p>
            <a:pPr marL="263525" indent="-263525">
              <a:lnSpc>
                <a:spcPct val="105000"/>
              </a:lnSpc>
              <a:spcBef>
                <a:spcPts val="0"/>
              </a:spcBef>
            </a:pPr>
            <a:r>
              <a:rPr lang="en-US" sz="1800" b="0" dirty="0" smtClean="0"/>
              <a:t>No </a:t>
            </a:r>
            <a:r>
              <a:rPr lang="en-US" sz="1800" b="0" dirty="0"/>
              <a:t>retrospective applications will be </a:t>
            </a:r>
            <a:r>
              <a:rPr lang="en-US" sz="1800" b="0" dirty="0" smtClean="0"/>
              <a:t>accepted </a:t>
            </a:r>
          </a:p>
          <a:p>
            <a:pPr marL="663575" lvl="1" indent="-263525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/>
              <a:t>An </a:t>
            </a:r>
            <a:r>
              <a:rPr lang="en-US" sz="1800" dirty="0"/>
              <a:t>application is deemed retrospective if the proposed project has already commenced at the time of </a:t>
            </a:r>
            <a:r>
              <a:rPr lang="en-US" sz="1800" dirty="0" smtClean="0"/>
              <a:t>application </a:t>
            </a:r>
            <a:endParaRPr lang="en-SG" sz="1800" dirty="0"/>
          </a:p>
          <a:p>
            <a:pPr marL="263525" indent="-263525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800" b="0" dirty="0"/>
              <a:t>There must be development of new features, not just integration/configuration of ready </a:t>
            </a:r>
            <a:r>
              <a:rPr lang="en-US" sz="1800" b="0" dirty="0" smtClean="0"/>
              <a:t>products</a:t>
            </a:r>
            <a:endParaRPr lang="en-SG" sz="1800" b="0" dirty="0" smtClean="0"/>
          </a:p>
          <a:p>
            <a:pPr marL="263525" indent="-263525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</a:pPr>
            <a:r>
              <a:rPr lang="en-SG" sz="1800" b="0" dirty="0" smtClean="0"/>
              <a:t>At </a:t>
            </a:r>
            <a:r>
              <a:rPr lang="en-SG" sz="1800" b="0" dirty="0"/>
              <a:t>least 50% of manpower funded must be Singaporean or Singapore </a:t>
            </a:r>
            <a:r>
              <a:rPr lang="en-SG" sz="1800" b="0" dirty="0" smtClean="0"/>
              <a:t>PR</a:t>
            </a:r>
          </a:p>
          <a:p>
            <a:pPr marL="263525" indent="-263525">
              <a:lnSpc>
                <a:spcPct val="105000"/>
              </a:lnSpc>
              <a:spcBef>
                <a:spcPts val="0"/>
              </a:spcBef>
            </a:pPr>
            <a:r>
              <a:rPr lang="en-US" sz="1800" b="0" dirty="0"/>
              <a:t>All Singapore registered companies are eligible for the </a:t>
            </a:r>
            <a:r>
              <a:rPr lang="en-US" sz="1800" b="0" dirty="0" smtClean="0"/>
              <a:t>CSA CID-POC</a:t>
            </a:r>
          </a:p>
          <a:p>
            <a:pPr marL="663575" lvl="1" indent="-263525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800" b="0" dirty="0" smtClean="0"/>
              <a:t>Overseas </a:t>
            </a:r>
            <a:r>
              <a:rPr lang="en-US" sz="1800" b="0" dirty="0"/>
              <a:t>firms that are not registered in Singapore will need to partner with a Singapore registered </a:t>
            </a:r>
            <a:r>
              <a:rPr lang="en-US" sz="1800" b="0" dirty="0" smtClean="0"/>
              <a:t>company</a:t>
            </a:r>
          </a:p>
          <a:p>
            <a:pPr marL="263525" indent="-263525">
              <a:lnSpc>
                <a:spcPct val="105000"/>
              </a:lnSpc>
              <a:spcBef>
                <a:spcPts val="0"/>
              </a:spcBef>
            </a:pPr>
            <a:r>
              <a:rPr lang="en-US" sz="1800" b="0" dirty="0" smtClean="0"/>
              <a:t>Funding </a:t>
            </a:r>
            <a:r>
              <a:rPr lang="en-US" sz="1800" b="0" dirty="0"/>
              <a:t>awarded must be used to carry out development activities in </a:t>
            </a:r>
            <a:r>
              <a:rPr lang="en-US" sz="1800" b="0" dirty="0" smtClean="0"/>
              <a:t>Singapore</a:t>
            </a:r>
          </a:p>
          <a:p>
            <a:pPr marL="663575" lvl="1" indent="-263525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800" b="0" dirty="0" smtClean="0"/>
              <a:t>Recipients </a:t>
            </a:r>
            <a:r>
              <a:rPr lang="en-US" sz="1800" b="0" dirty="0"/>
              <a:t>of </a:t>
            </a:r>
            <a:r>
              <a:rPr lang="en-US" sz="1800" b="0" dirty="0" smtClean="0"/>
              <a:t>CID-POC funding should </a:t>
            </a:r>
            <a:r>
              <a:rPr lang="en-US" sz="1800" b="0" dirty="0"/>
              <a:t>use Singapore as a base to own, manage and exploit all intellectual property </a:t>
            </a:r>
            <a:r>
              <a:rPr lang="en-US" sz="1800" b="0" dirty="0" smtClean="0"/>
              <a:t>developed during the project</a:t>
            </a:r>
          </a:p>
          <a:p>
            <a:pPr marL="263525" indent="-263525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800" b="0" dirty="0"/>
              <a:t>Proposals already funded or considered for funding </a:t>
            </a:r>
            <a:r>
              <a:rPr lang="en-US" sz="1800" b="0" dirty="0" smtClean="0"/>
              <a:t>by </a:t>
            </a:r>
            <a:r>
              <a:rPr lang="en-US" sz="1800" b="0" dirty="0"/>
              <a:t>other government agencies will not be considered </a:t>
            </a:r>
            <a:r>
              <a:rPr lang="en-US" sz="1800" b="0" dirty="0" smtClean="0"/>
              <a:t>for CID-POC</a:t>
            </a:r>
          </a:p>
          <a:p>
            <a:pPr marL="263525" indent="-263525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800" b="0" dirty="0"/>
              <a:t>All claims will be disbursed on a reimbursement basis </a:t>
            </a:r>
            <a:r>
              <a:rPr lang="en-US" sz="1800" b="0" dirty="0" smtClean="0"/>
              <a:t>upon </a:t>
            </a:r>
            <a:r>
              <a:rPr lang="en-US" sz="1800" b="0" dirty="0"/>
              <a:t>submission </a:t>
            </a:r>
            <a:r>
              <a:rPr lang="en-US" sz="1800" b="0" dirty="0" smtClean="0"/>
              <a:t>of </a:t>
            </a:r>
            <a:r>
              <a:rPr lang="en-US" sz="1800" b="0" dirty="0"/>
              <a:t>claim </a:t>
            </a:r>
            <a:r>
              <a:rPr lang="en-US" sz="1800" b="0" dirty="0" smtClean="0"/>
              <a:t>document(s)</a:t>
            </a:r>
          </a:p>
          <a:p>
            <a:pPr marL="0" lvl="0" indent="0">
              <a:lnSpc>
                <a:spcPct val="105000"/>
              </a:lnSpc>
              <a:spcBef>
                <a:spcPts val="0"/>
              </a:spcBef>
              <a:buNone/>
            </a:pPr>
            <a:endParaRPr lang="en-SG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5000"/>
              </a:lnSpc>
              <a:spcBef>
                <a:spcPts val="0"/>
              </a:spcBef>
              <a:buNone/>
            </a:pPr>
            <a:r>
              <a:rPr lang="en-SG" dirty="0" smtClean="0">
                <a:solidFill>
                  <a:prstClr val="black"/>
                </a:solidFill>
              </a:rPr>
              <a:t>Please </a:t>
            </a:r>
            <a:r>
              <a:rPr lang="en-SG" dirty="0">
                <a:solidFill>
                  <a:prstClr val="black"/>
                </a:solidFill>
              </a:rPr>
              <a:t>refer to </a:t>
            </a:r>
            <a:r>
              <a:rPr lang="en-SG" dirty="0">
                <a:solidFill>
                  <a:prstClr val="black"/>
                </a:solidFill>
                <a:hlinkClick r:id="rId2"/>
              </a:rPr>
              <a:t>https://</a:t>
            </a:r>
            <a:r>
              <a:rPr lang="en-SG" dirty="0" smtClean="0">
                <a:solidFill>
                  <a:prstClr val="black"/>
                </a:solidFill>
                <a:hlinkClick r:id="rId2"/>
              </a:rPr>
              <a:t>www.csa.gov.sg/programmes/proof-of-concept-scheme</a:t>
            </a:r>
            <a:r>
              <a:rPr lang="en-SG" dirty="0" smtClean="0">
                <a:solidFill>
                  <a:prstClr val="black"/>
                </a:solidFill>
              </a:rPr>
              <a:t> </a:t>
            </a:r>
            <a:r>
              <a:rPr lang="en-SG" dirty="0">
                <a:solidFill>
                  <a:prstClr val="black"/>
                </a:solidFill>
              </a:rPr>
              <a:t>for the full </a:t>
            </a:r>
            <a:r>
              <a:rPr lang="en-SG" dirty="0" smtClean="0">
                <a:solidFill>
                  <a:prstClr val="black"/>
                </a:solidFill>
              </a:rPr>
              <a:t>guidelines</a:t>
            </a:r>
            <a:endParaRPr lang="en-SG" dirty="0">
              <a:solidFill>
                <a:prstClr val="black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</a:pPr>
            <a:endParaRPr lang="en-SG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0C2A6-B8F8-4030-A942-741542283CE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06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479376" y="109374"/>
            <a:ext cx="11305256" cy="6464145"/>
            <a:chOff x="-648530" y="430471"/>
            <a:chExt cx="11304558" cy="6336938"/>
          </a:xfrm>
        </p:grpSpPr>
        <p:sp>
          <p:nvSpPr>
            <p:cNvPr id="7" name="TextBox 5"/>
            <p:cNvSpPr txBox="1">
              <a:spLocks noChangeArrowheads="1"/>
            </p:cNvSpPr>
            <p:nvPr/>
          </p:nvSpPr>
          <p:spPr bwMode="auto">
            <a:xfrm>
              <a:off x="-648530" y="430471"/>
              <a:ext cx="11304558" cy="58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5000" rIns="90000" bIns="45000">
              <a:spAutoFit/>
            </a:bodyPr>
            <a:lstStyle>
              <a:lvl1pPr>
                <a:spcAft>
                  <a:spcPts val="1413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Gothic" panose="020B0609070205080204" pitchFamily="49" charset="-128"/>
                  <a:cs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9pPr>
            </a:lstStyle>
            <a:p>
              <a:pPr eaLnBrk="1">
                <a:spcAft>
                  <a:spcPct val="0"/>
                </a:spcAft>
              </a:pPr>
              <a:r>
                <a:rPr lang="en-AU" altLang="en-US" sz="1600" b="1" dirty="0"/>
                <a:t>Project Title:</a:t>
              </a:r>
            </a:p>
            <a:p>
              <a:pPr eaLnBrk="1">
                <a:spcAft>
                  <a:spcPct val="0"/>
                </a:spcAft>
              </a:pPr>
              <a:r>
                <a:rPr lang="en-AU" altLang="en-US" sz="1600" b="1" dirty="0"/>
                <a:t>Company Name:</a:t>
              </a:r>
            </a:p>
          </p:txBody>
        </p:sp>
        <p:grpSp>
          <p:nvGrpSpPr>
            <p:cNvPr id="8" name="Group 49"/>
            <p:cNvGrpSpPr>
              <a:grpSpLocks/>
            </p:cNvGrpSpPr>
            <p:nvPr/>
          </p:nvGrpSpPr>
          <p:grpSpPr bwMode="auto">
            <a:xfrm>
              <a:off x="-648530" y="1367740"/>
              <a:ext cx="11304558" cy="5399669"/>
              <a:chOff x="-648530" y="1367740"/>
              <a:chExt cx="11304558" cy="5399669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5063811" y="1403750"/>
                <a:ext cx="4724107" cy="1430091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wrap="none" lIns="90000" tIns="46800" rIns="90000" bIns="46800" compatLnSpc="0">
                <a:spAutoFit/>
              </a:bodyPr>
              <a:lstStyle/>
              <a:p>
                <a:pPr eaLnBrk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Arial" pitchFamily="18"/>
                  <a:ea typeface="MS Gothic" pitchFamily="2"/>
                  <a:cs typeface="Tahoma" pitchFamily="2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11131" y="4284566"/>
                <a:ext cx="4725695" cy="143009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wrap="none" lIns="90000" tIns="46800" rIns="90000" bIns="46800" compatLnSpc="0">
                <a:spAutoFit/>
              </a:bodyPr>
              <a:lstStyle/>
              <a:p>
                <a:pPr eaLnBrk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Arial" pitchFamily="18"/>
                  <a:ea typeface="MS Gothic" pitchFamily="2"/>
                  <a:cs typeface="Tahoma" pitchFamily="2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5063811" y="4176635"/>
                <a:ext cx="4724107" cy="143009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wrap="none" lIns="90000" tIns="46800" rIns="90000" bIns="46800" compatLnSpc="0">
                <a:spAutoFit/>
              </a:bodyPr>
              <a:lstStyle/>
              <a:p>
                <a:pPr eaLnBrk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Arial" pitchFamily="18"/>
                  <a:ea typeface="MS Gothic" pitchFamily="2"/>
                  <a:cs typeface="Tahoma" pitchFamily="2"/>
                </a:endParaRPr>
              </a:p>
            </p:txBody>
          </p:sp>
          <p:grpSp>
            <p:nvGrpSpPr>
              <p:cNvPr id="14" name="Group 48"/>
              <p:cNvGrpSpPr>
                <a:grpSpLocks/>
              </p:cNvGrpSpPr>
              <p:nvPr/>
            </p:nvGrpSpPr>
            <p:grpSpPr bwMode="auto">
              <a:xfrm>
                <a:off x="-648530" y="1367740"/>
                <a:ext cx="11304558" cy="5399669"/>
                <a:chOff x="-648530" y="1367740"/>
                <a:chExt cx="11304558" cy="5399669"/>
              </a:xfrm>
            </p:grpSpPr>
            <p:sp>
              <p:nvSpPr>
                <p:cNvPr id="44" name="Straight Connector 43"/>
                <p:cNvSpPr/>
                <p:nvPr/>
              </p:nvSpPr>
              <p:spPr>
                <a:xfrm flipV="1">
                  <a:off x="-648530" y="3749522"/>
                  <a:ext cx="11304558" cy="601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lIns="90000" tIns="45000" rIns="90000" bIns="45000" anchor="ctr" anchorCtr="1" compatLnSpc="0"/>
                <a:lstStyle/>
                <a:p>
                  <a:pPr eaLnBrk="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AU">
                    <a:latin typeface="Arial" pitchFamily="18"/>
                    <a:ea typeface="MS Gothic" pitchFamily="2"/>
                    <a:cs typeface="Tahoma" pitchFamily="2"/>
                  </a:endParaRPr>
                </a:p>
              </p:txBody>
            </p:sp>
            <p:sp>
              <p:nvSpPr>
                <p:cNvPr id="45" name="Straight Connector 44"/>
                <p:cNvSpPr/>
                <p:nvPr/>
              </p:nvSpPr>
              <p:spPr>
                <a:xfrm>
                  <a:off x="4967747" y="1367740"/>
                  <a:ext cx="0" cy="539966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lIns="90000" tIns="45000" rIns="90000" bIns="45000" anchor="ctr" anchorCtr="1" compatLnSpc="0"/>
                <a:lstStyle/>
                <a:p>
                  <a:pPr eaLnBrk="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AU">
                    <a:latin typeface="Arial" pitchFamily="18"/>
                    <a:ea typeface="MS Gothic" pitchFamily="2"/>
                    <a:cs typeface="Tahoma" pitchFamily="2"/>
                  </a:endParaRPr>
                </a:p>
              </p:txBody>
            </p:sp>
            <p:sp>
              <p:nvSpPr>
                <p:cNvPr id="46" name="Straight Connector 45"/>
                <p:cNvSpPr/>
                <p:nvPr/>
              </p:nvSpPr>
              <p:spPr>
                <a:xfrm>
                  <a:off x="-576526" y="6767409"/>
                  <a:ext cx="1123255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lIns="90000" tIns="45000" rIns="90000" bIns="45000" anchor="ctr" anchorCtr="1" compatLnSpc="0"/>
                <a:lstStyle/>
                <a:p>
                  <a:pPr eaLnBrk="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AU">
                    <a:latin typeface="Arial" pitchFamily="18"/>
                    <a:ea typeface="MS Gothic" pitchFamily="2"/>
                    <a:cs typeface="Tahoma" pitchFamily="2"/>
                  </a:endParaRPr>
                </a:p>
              </p:txBody>
            </p:sp>
          </p:grpSp>
          <p:sp>
            <p:nvSpPr>
              <p:cNvPr id="21" name="Freeform 20"/>
              <p:cNvSpPr/>
              <p:nvPr/>
            </p:nvSpPr>
            <p:spPr bwMode="auto">
              <a:xfrm>
                <a:off x="5200982" y="3842050"/>
                <a:ext cx="5243853" cy="746444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wrap="square" lIns="90000" tIns="46800" rIns="90000" bIns="46800" compatLnSpc="0">
                <a:spAutoFit/>
              </a:bodyPr>
              <a:lstStyle/>
              <a:p>
                <a:pPr>
                  <a:spcAft>
                    <a:spcPts val="300"/>
                  </a:spcAft>
                  <a:buClr>
                    <a:srgbClr val="000000"/>
                  </a:buClr>
                  <a:buSzPct val="100000"/>
                  <a:tabLst>
                    <a:tab pos="910799" algn="l"/>
                    <a:tab pos="1825200" algn="l"/>
                    <a:tab pos="2739600" algn="l"/>
                    <a:tab pos="3653999" algn="l"/>
                    <a:tab pos="4568400" algn="l"/>
                    <a:tab pos="5482800" algn="l"/>
                    <a:tab pos="6397200" algn="l"/>
                    <a:tab pos="7311600" algn="l"/>
                    <a:tab pos="8226000" algn="l"/>
                    <a:tab pos="9140400" algn="l"/>
                    <a:tab pos="10054800" algn="l"/>
                    <a:tab pos="10058039" algn="l"/>
                    <a:tab pos="10515240" algn="l"/>
                  </a:tabLst>
                  <a:defRPr/>
                </a:pPr>
                <a:r>
                  <a:rPr lang="en-GB" sz="1200" b="1" u="sng" dirty="0">
                    <a:solidFill>
                      <a:srgbClr val="0000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Funding and Schedule</a:t>
                </a:r>
              </a:p>
              <a:p>
                <a:pPr marL="183960" indent="-183960" eaLnBrk="1" fontAlgn="auto" hangingPunct="1">
                  <a:spcAft>
                    <a:spcPts val="300"/>
                  </a:spcAft>
                  <a:buClr>
                    <a:srgbClr val="000000"/>
                  </a:buClr>
                  <a:buSzPct val="100000"/>
                  <a:buFont typeface="Arial" pitchFamily="34"/>
                  <a:buChar char="•"/>
                  <a:tabLst>
                    <a:tab pos="910799" algn="l"/>
                    <a:tab pos="1825200" algn="l"/>
                    <a:tab pos="2739600" algn="l"/>
                    <a:tab pos="3653999" algn="l"/>
                    <a:tab pos="4568400" algn="l"/>
                    <a:tab pos="5482800" algn="l"/>
                    <a:tab pos="6397200" algn="l"/>
                    <a:tab pos="7311600" algn="l"/>
                    <a:tab pos="8226000" algn="l"/>
                    <a:tab pos="9140400" algn="l"/>
                    <a:tab pos="10054800" algn="l"/>
                    <a:tab pos="10058039" algn="l"/>
                    <a:tab pos="10515240" algn="l"/>
                  </a:tabLst>
                  <a:defRPr/>
                </a:pPr>
                <a:r>
                  <a:rPr lang="en-GB" sz="1400" b="1" dirty="0">
                    <a:solidFill>
                      <a:srgbClr val="000000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Required </a:t>
                </a:r>
                <a:r>
                  <a:rPr lang="en-GB" sz="1400" b="1" dirty="0" smtClean="0">
                    <a:solidFill>
                      <a:srgbClr val="000000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Funding</a:t>
                </a:r>
                <a:r>
                  <a:rPr lang="en-GB" sz="1400" dirty="0" smtClean="0">
                    <a:solidFill>
                      <a:srgbClr val="000000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: </a:t>
                </a:r>
                <a:r>
                  <a:rPr lang="en-GB" sz="1400" dirty="0">
                    <a:solidFill>
                      <a:srgbClr val="000000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&lt;$ ____&gt;</a:t>
                </a:r>
              </a:p>
              <a:p>
                <a:pPr marL="183960" indent="-183960" eaLnBrk="1" fontAlgn="auto" hangingPunct="1">
                  <a:spcAft>
                    <a:spcPts val="300"/>
                  </a:spcAft>
                  <a:buClr>
                    <a:srgbClr val="000000"/>
                  </a:buClr>
                  <a:buSzPct val="100000"/>
                  <a:buFont typeface="Arial" pitchFamily="34"/>
                  <a:buChar char="•"/>
                  <a:tabLst>
                    <a:tab pos="910799" algn="l"/>
                    <a:tab pos="1825200" algn="l"/>
                    <a:tab pos="2739600" algn="l"/>
                    <a:tab pos="3653999" algn="l"/>
                    <a:tab pos="4568400" algn="l"/>
                    <a:tab pos="5482800" algn="l"/>
                    <a:tab pos="6397200" algn="l"/>
                    <a:tab pos="7311600" algn="l"/>
                    <a:tab pos="8226000" algn="l"/>
                    <a:tab pos="9140400" algn="l"/>
                    <a:tab pos="10054800" algn="l"/>
                    <a:tab pos="10058039" algn="l"/>
                    <a:tab pos="10515240" algn="l"/>
                  </a:tabLst>
                  <a:defRPr/>
                </a:pPr>
                <a:r>
                  <a:rPr lang="en-GB" sz="1400" b="1" dirty="0">
                    <a:solidFill>
                      <a:srgbClr val="000000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Schedule (Max </a:t>
                </a:r>
                <a:r>
                  <a:rPr lang="en-GB" sz="1400" b="1" dirty="0" smtClean="0">
                    <a:solidFill>
                      <a:srgbClr val="000000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24 </a:t>
                </a:r>
                <a:r>
                  <a:rPr lang="en-GB" sz="1400" b="1" dirty="0">
                    <a:solidFill>
                      <a:srgbClr val="000000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months)</a:t>
                </a:r>
                <a:r>
                  <a:rPr lang="en-GB" sz="1400" dirty="0">
                    <a:solidFill>
                      <a:srgbClr val="000000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: 4 significant project milestones</a:t>
                </a:r>
                <a:r>
                  <a:rPr lang="en-GB" sz="1200" dirty="0">
                    <a:solidFill>
                      <a:srgbClr val="000000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 </a:t>
                </a:r>
              </a:p>
            </p:txBody>
          </p:sp>
        </p:grpSp>
      </p:grpSp>
      <p:sp>
        <p:nvSpPr>
          <p:cNvPr id="51" name="TextBox 5"/>
          <p:cNvSpPr txBox="1">
            <a:spLocks noChangeArrowheads="1"/>
          </p:cNvSpPr>
          <p:nvPr/>
        </p:nvSpPr>
        <p:spPr bwMode="auto">
          <a:xfrm>
            <a:off x="9305125" y="132280"/>
            <a:ext cx="2842742" cy="36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>
            <a:lvl1pPr eaLnBrk="0" hangingPunct="0">
              <a:spcAft>
                <a:spcPts val="1413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  <a:cs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AU" altLang="en-US" sz="1800" b="1" dirty="0">
                <a:solidFill>
                  <a:srgbClr val="953735"/>
                </a:solidFill>
              </a:rPr>
              <a:t>Project Quad Chart</a:t>
            </a:r>
            <a:endParaRPr lang="en-AU" altLang="en-US" sz="3400" b="1" dirty="0"/>
          </a:p>
        </p:txBody>
      </p:sp>
      <p:sp>
        <p:nvSpPr>
          <p:cNvPr id="52" name="Freeform 9"/>
          <p:cNvSpPr>
            <a:spLocks/>
          </p:cNvSpPr>
          <p:nvPr/>
        </p:nvSpPr>
        <p:spPr bwMode="auto">
          <a:xfrm>
            <a:off x="6332983" y="692696"/>
            <a:ext cx="5163615" cy="2449005"/>
          </a:xfrm>
          <a:custGeom>
            <a:avLst/>
            <a:gdLst>
              <a:gd name="T0" fmla="*/ 381971205 w 21600"/>
              <a:gd name="T1" fmla="*/ 0 h 21600"/>
              <a:gd name="T2" fmla="*/ 763942222 w 21600"/>
              <a:gd name="T3" fmla="*/ 42431821 h 21600"/>
              <a:gd name="T4" fmla="*/ 381971205 w 21600"/>
              <a:gd name="T5" fmla="*/ 84863580 h 21600"/>
              <a:gd name="T6" fmla="*/ 0 w 21600"/>
              <a:gd name="T7" fmla="*/ 42431821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182563" indent="-182563">
              <a:spcAft>
                <a:spcPts val="1413"/>
              </a:spcAft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6813" algn="l"/>
                <a:tab pos="1051401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6813" algn="l"/>
                <a:tab pos="1051401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6813" algn="l"/>
                <a:tab pos="105140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6813" algn="l"/>
                <a:tab pos="105140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6813" algn="l"/>
                <a:tab pos="105140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6813" algn="l"/>
                <a:tab pos="105140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6813" algn="l"/>
                <a:tab pos="105140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6813" algn="l"/>
                <a:tab pos="105140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6813" algn="l"/>
                <a:tab pos="105140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0" indent="0"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200" b="1" u="sng" dirty="0">
                <a:solidFill>
                  <a:srgbClr val="0000FF"/>
                </a:solidFill>
                <a:latin typeface="Arial" pitchFamily="18"/>
                <a:ea typeface="MS Gothic" pitchFamily="2"/>
                <a:cs typeface="Tahoma" pitchFamily="2"/>
              </a:rPr>
              <a:t>Objectives / Deliverables</a:t>
            </a:r>
          </a:p>
          <a:p>
            <a:pPr marL="0" indent="0" eaLnBrk="1" hangingPunct="1"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00" b="1" dirty="0" smtClean="0">
                <a:solidFill>
                  <a:srgbClr val="000000"/>
                </a:solidFill>
              </a:rPr>
              <a:t>Challenge Statement</a:t>
            </a:r>
          </a:p>
          <a:p>
            <a:pPr eaLnBrk="1" hangingPunct="1"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State the </a:t>
            </a:r>
            <a:r>
              <a:rPr lang="en-GB" altLang="en-US" sz="1200" dirty="0">
                <a:solidFill>
                  <a:srgbClr val="000000"/>
                </a:solidFill>
              </a:rPr>
              <a:t>Challenge Statement </a:t>
            </a:r>
            <a:r>
              <a:rPr lang="en-GB" altLang="en-US" sz="1200" dirty="0" smtClean="0">
                <a:solidFill>
                  <a:srgbClr val="000000"/>
                </a:solidFill>
              </a:rPr>
              <a:t>proposal addresses</a:t>
            </a:r>
          </a:p>
          <a:p>
            <a:pPr marL="361950" lvl="1" indent="-180975"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GB" altLang="en-US" sz="1000" dirty="0" smtClean="0">
                <a:solidFill>
                  <a:srgbClr val="000000"/>
                </a:solidFill>
              </a:rPr>
              <a:t>CS01 to CS14: State CS number and copy Challenge </a:t>
            </a:r>
            <a:r>
              <a:rPr lang="en-GB" altLang="en-US" sz="1000" dirty="0">
                <a:solidFill>
                  <a:srgbClr val="000000"/>
                </a:solidFill>
              </a:rPr>
              <a:t>S</a:t>
            </a:r>
            <a:r>
              <a:rPr lang="en-GB" altLang="en-US" sz="1000" dirty="0" smtClean="0">
                <a:solidFill>
                  <a:srgbClr val="000000"/>
                </a:solidFill>
              </a:rPr>
              <a:t>tatement </a:t>
            </a:r>
            <a:r>
              <a:rPr lang="en-GB" altLang="en-US" sz="1000" u="sng" dirty="0" smtClean="0">
                <a:solidFill>
                  <a:srgbClr val="000000"/>
                </a:solidFill>
              </a:rPr>
              <a:t>title</a:t>
            </a:r>
            <a:r>
              <a:rPr lang="en-GB" altLang="en-US" sz="1000" dirty="0" smtClean="0">
                <a:solidFill>
                  <a:srgbClr val="000000"/>
                </a:solidFill>
              </a:rPr>
              <a:t> here</a:t>
            </a:r>
          </a:p>
          <a:p>
            <a:pPr marL="361950" lvl="1" indent="-180975"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GB" altLang="en-US" sz="1000" dirty="0" smtClean="0">
                <a:solidFill>
                  <a:srgbClr val="000000"/>
                </a:solidFill>
              </a:rPr>
              <a:t>For CSOC (Open Category), state </a:t>
            </a:r>
            <a:r>
              <a:rPr lang="en-GB" altLang="en-US" sz="1000" dirty="0">
                <a:solidFill>
                  <a:srgbClr val="000000"/>
                </a:solidFill>
              </a:rPr>
              <a:t>the </a:t>
            </a:r>
            <a:r>
              <a:rPr lang="en-GB" altLang="en-US" sz="1000" dirty="0" smtClean="0">
                <a:solidFill>
                  <a:srgbClr val="000000"/>
                </a:solidFill>
              </a:rPr>
              <a:t>Challenge Statement title in ≤10 words</a:t>
            </a:r>
          </a:p>
          <a:p>
            <a:pPr marL="0" indent="0" eaLnBrk="1" hangingPunct="1"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00" b="1" dirty="0" smtClean="0">
                <a:solidFill>
                  <a:srgbClr val="000000"/>
                </a:solidFill>
              </a:rPr>
              <a:t>Objective</a:t>
            </a:r>
          </a:p>
          <a:p>
            <a:pPr eaLnBrk="1" hangingPunct="1"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Main </a:t>
            </a:r>
            <a:r>
              <a:rPr lang="en-GB" altLang="en-US" sz="1200" dirty="0">
                <a:solidFill>
                  <a:srgbClr val="000000"/>
                </a:solidFill>
              </a:rPr>
              <a:t>objective (in 30 words)</a:t>
            </a:r>
          </a:p>
          <a:p>
            <a:pPr marL="0" indent="0" eaLnBrk="1" hangingPunct="1"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00" b="1" dirty="0" smtClean="0">
                <a:solidFill>
                  <a:srgbClr val="000000"/>
                </a:solidFill>
              </a:rPr>
              <a:t>Deliverables</a:t>
            </a:r>
          </a:p>
          <a:p>
            <a:pPr eaLnBrk="1" hangingPunct="1"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Key </a:t>
            </a:r>
            <a:r>
              <a:rPr lang="en-GB" altLang="en-US" sz="1200" dirty="0">
                <a:solidFill>
                  <a:srgbClr val="000000"/>
                </a:solidFill>
              </a:rPr>
              <a:t>deliverables upon project completion.</a:t>
            </a:r>
          </a:p>
          <a:p>
            <a:pPr>
              <a:spcBef>
                <a:spcPts val="288"/>
              </a:spcBef>
              <a:spcAft>
                <a:spcPct val="0"/>
              </a:spcAft>
            </a:pPr>
            <a:r>
              <a:rPr lang="en-GB" altLang="en-US" sz="1200" b="1" dirty="0" smtClean="0">
                <a:solidFill>
                  <a:srgbClr val="000000"/>
                </a:solidFill>
              </a:rPr>
              <a:t>TRL (</a:t>
            </a:r>
            <a:r>
              <a:rPr lang="en-GB" altLang="en-US" sz="1200" b="1" dirty="0">
                <a:solidFill>
                  <a:srgbClr val="000000"/>
                </a:solidFill>
              </a:rPr>
              <a:t>Technology Readiness </a:t>
            </a:r>
            <a:r>
              <a:rPr lang="en-GB" altLang="en-US" sz="1200" b="1" dirty="0" smtClean="0">
                <a:solidFill>
                  <a:srgbClr val="000000"/>
                </a:solidFill>
              </a:rPr>
              <a:t>Level)</a:t>
            </a:r>
            <a:endParaRPr lang="en-GB" altLang="en-US" sz="1200" b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GB" altLang="en-US" sz="1200" dirty="0">
                <a:solidFill>
                  <a:srgbClr val="000000"/>
                </a:solidFill>
              </a:rPr>
              <a:t>Start </a:t>
            </a:r>
            <a:r>
              <a:rPr lang="en-GB" altLang="en-US" sz="1200" dirty="0" smtClean="0">
                <a:solidFill>
                  <a:srgbClr val="000000"/>
                </a:solidFill>
              </a:rPr>
              <a:t>TRL </a:t>
            </a:r>
            <a:r>
              <a:rPr lang="en-GB" altLang="en-US" sz="1200" dirty="0">
                <a:solidFill>
                  <a:srgbClr val="000000"/>
                </a:solidFill>
              </a:rPr>
              <a:t>= &lt;&gt;; Projected End TRL = &lt;&gt;</a:t>
            </a:r>
          </a:p>
        </p:txBody>
      </p:sp>
      <p:sp>
        <p:nvSpPr>
          <p:cNvPr id="53" name="TextBox 52"/>
          <p:cNvSpPr txBox="1"/>
          <p:nvPr/>
        </p:nvSpPr>
        <p:spPr bwMode="auto">
          <a:xfrm>
            <a:off x="479376" y="692696"/>
            <a:ext cx="5472607" cy="13595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compatLnSpc="0">
            <a:spAutoFit/>
          </a:bodyPr>
          <a:lstStyle/>
          <a:p>
            <a:pPr>
              <a:defRPr/>
            </a:pPr>
            <a:r>
              <a:rPr lang="en-GB" sz="1200" b="1" u="sng" dirty="0" smtClean="0">
                <a:solidFill>
                  <a:srgbClr val="0000FF"/>
                </a:solidFill>
                <a:latin typeface="Arial" pitchFamily="18"/>
                <a:ea typeface="MS Gothic" pitchFamily="2"/>
                <a:cs typeface="Tahoma" pitchFamily="2"/>
              </a:rPr>
              <a:t>Summary</a:t>
            </a:r>
            <a:endParaRPr lang="en-GB" sz="1200" b="1" u="sng" dirty="0">
              <a:solidFill>
                <a:srgbClr val="0000FF"/>
              </a:solidFill>
              <a:latin typeface="Arial" pitchFamily="18"/>
              <a:ea typeface="MS Gothic" pitchFamily="2"/>
              <a:cs typeface="Tahoma" pitchFamily="2"/>
            </a:endParaRPr>
          </a:p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b="1" dirty="0" smtClean="0">
                <a:latin typeface="Arial" pitchFamily="18"/>
                <a:ea typeface="MS Gothic" pitchFamily="2"/>
                <a:cs typeface="Tahoma" pitchFamily="2"/>
              </a:rPr>
              <a:t>Technical Lead: </a:t>
            </a:r>
            <a:r>
              <a:rPr lang="en-AU" sz="1200" dirty="0">
                <a:latin typeface="Arial" pitchFamily="18"/>
                <a:ea typeface="MS Gothic" pitchFamily="2"/>
                <a:cs typeface="Tahoma" pitchFamily="2"/>
              </a:rPr>
              <a:t>Name/Job </a:t>
            </a:r>
            <a:r>
              <a:rPr lang="en-AU" sz="1200" dirty="0" smtClean="0">
                <a:latin typeface="Arial" pitchFamily="18"/>
                <a:ea typeface="MS Gothic" pitchFamily="2"/>
                <a:cs typeface="Tahoma" pitchFamily="2"/>
              </a:rPr>
              <a:t>Title/Contact number</a:t>
            </a:r>
            <a:endParaRPr lang="en-AU" sz="1200" dirty="0">
              <a:latin typeface="Arial" pitchFamily="18"/>
              <a:ea typeface="MS Gothic" pitchFamily="2"/>
              <a:cs typeface="Tahoma" pitchFamily="2"/>
            </a:endParaRPr>
          </a:p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1200" dirty="0">
              <a:latin typeface="Arial" pitchFamily="18"/>
              <a:ea typeface="MS Gothic" pitchFamily="2"/>
              <a:cs typeface="Tahoma" pitchFamily="2"/>
            </a:endParaRPr>
          </a:p>
          <a:p>
            <a:pPr>
              <a:defRPr/>
            </a:pPr>
            <a:r>
              <a:rPr lang="en-AU" sz="1200" b="1" dirty="0" smtClean="0">
                <a:latin typeface="Arial" pitchFamily="18"/>
                <a:ea typeface="MS Gothic" pitchFamily="2"/>
                <a:cs typeface="Tahoma" pitchFamily="2"/>
              </a:rPr>
              <a:t>Illustration</a:t>
            </a:r>
            <a:endParaRPr lang="en-AU" sz="1200" b="1" dirty="0">
              <a:latin typeface="Arial" pitchFamily="18"/>
              <a:ea typeface="MS Gothic" pitchFamily="2"/>
              <a:cs typeface="Tahoma" pitchFamily="2"/>
            </a:endParaRPr>
          </a:p>
          <a:p>
            <a:pPr>
              <a:defRPr/>
            </a:pPr>
            <a:r>
              <a:rPr lang="en-AU" sz="1200" dirty="0">
                <a:latin typeface="Arial" pitchFamily="18"/>
                <a:ea typeface="MS Gothic" pitchFamily="2"/>
                <a:cs typeface="Tahoma" pitchFamily="2"/>
              </a:rPr>
              <a:t>A visually appealing picture or graphic that represents the key </a:t>
            </a:r>
            <a:r>
              <a:rPr lang="en-AU" sz="1200" b="1" u="sng" dirty="0">
                <a:latin typeface="Arial" pitchFamily="18"/>
                <a:ea typeface="MS Gothic" pitchFamily="2"/>
                <a:cs typeface="Tahoma" pitchFamily="2"/>
              </a:rPr>
              <a:t>innovative</a:t>
            </a:r>
            <a:r>
              <a:rPr lang="en-AU" sz="1200" dirty="0">
                <a:latin typeface="Arial" pitchFamily="18"/>
                <a:ea typeface="MS Gothic" pitchFamily="2"/>
                <a:cs typeface="Tahoma" pitchFamily="2"/>
              </a:rPr>
              <a:t> technological idea(s) or potential outcome of the </a:t>
            </a:r>
            <a:r>
              <a:rPr lang="en-AU" sz="1200" dirty="0" smtClean="0">
                <a:latin typeface="Arial" pitchFamily="18"/>
                <a:ea typeface="MS Gothic" pitchFamily="2"/>
                <a:cs typeface="Tahoma" pitchFamily="2"/>
              </a:rPr>
              <a:t>project</a:t>
            </a:r>
            <a:endParaRPr lang="en-AU" sz="1200" dirty="0">
              <a:latin typeface="Arial" pitchFamily="18"/>
              <a:ea typeface="MS Gothic" pitchFamily="2"/>
              <a:cs typeface="Tahoma" pitchFamily="2"/>
            </a:endParaRPr>
          </a:p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1400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4" name="Freeform 53"/>
          <p:cNvSpPr/>
          <p:nvPr/>
        </p:nvSpPr>
        <p:spPr bwMode="auto">
          <a:xfrm>
            <a:off x="446721" y="3563675"/>
            <a:ext cx="5024709" cy="156459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compatLnSpc="0">
            <a:spAutoFit/>
          </a:bodyPr>
          <a:lstStyle/>
          <a:p>
            <a:pPr>
              <a:spcBef>
                <a:spcPts val="283"/>
              </a:spcBef>
              <a:buClr>
                <a:srgbClr val="000000"/>
              </a:buClr>
              <a:buSzPct val="100000"/>
              <a:tabLst>
                <a:tab pos="910799" algn="l"/>
                <a:tab pos="1825200" algn="l"/>
                <a:tab pos="2739600" algn="l"/>
                <a:tab pos="3653999" algn="l"/>
                <a:tab pos="4568400" algn="l"/>
                <a:tab pos="5482800" algn="l"/>
                <a:tab pos="6397200" algn="l"/>
                <a:tab pos="7311600" algn="l"/>
                <a:tab pos="8226000" algn="l"/>
                <a:tab pos="9140400" algn="l"/>
                <a:tab pos="10054800" algn="l"/>
                <a:tab pos="10058039" algn="l"/>
                <a:tab pos="10515240" algn="l"/>
              </a:tabLst>
              <a:defRPr/>
            </a:pPr>
            <a:r>
              <a:rPr lang="en-GB" sz="1200" b="1" u="sng" dirty="0">
                <a:solidFill>
                  <a:srgbClr val="0000FF"/>
                </a:solidFill>
                <a:latin typeface="Arial" pitchFamily="18"/>
                <a:ea typeface="MS Gothic" pitchFamily="2"/>
                <a:cs typeface="Tahoma" pitchFamily="2"/>
              </a:rPr>
              <a:t>Approach and </a:t>
            </a:r>
            <a:r>
              <a:rPr lang="en-GB" sz="1200" b="1" u="sng" dirty="0" smtClean="0">
                <a:solidFill>
                  <a:srgbClr val="0000FF"/>
                </a:solidFill>
                <a:latin typeface="Arial" pitchFamily="18"/>
                <a:ea typeface="MS Gothic" pitchFamily="2"/>
                <a:cs typeface="Tahoma" pitchFamily="2"/>
              </a:rPr>
              <a:t>Innovation* </a:t>
            </a:r>
            <a:endParaRPr lang="en-GB" sz="1200" b="1" u="sng" dirty="0">
              <a:solidFill>
                <a:srgbClr val="0000FF"/>
              </a:solidFill>
              <a:latin typeface="Arial" pitchFamily="18"/>
              <a:ea typeface="MS Gothic" pitchFamily="2"/>
              <a:cs typeface="Tahoma" pitchFamily="2"/>
            </a:endParaRPr>
          </a:p>
          <a:p>
            <a:pPr eaLnBrk="1" fontAlgn="auto" hangingPunct="1">
              <a:spcBef>
                <a:spcPts val="283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910799" algn="l"/>
                <a:tab pos="1825200" algn="l"/>
                <a:tab pos="2739600" algn="l"/>
                <a:tab pos="3653999" algn="l"/>
                <a:tab pos="4568400" algn="l"/>
                <a:tab pos="5482800" algn="l"/>
                <a:tab pos="6397200" algn="l"/>
                <a:tab pos="7311600" algn="l"/>
                <a:tab pos="8226000" algn="l"/>
                <a:tab pos="9140400" algn="l"/>
                <a:tab pos="10054800" algn="l"/>
                <a:tab pos="10058039" algn="l"/>
                <a:tab pos="10515240" algn="l"/>
              </a:tabLst>
              <a:defRPr/>
            </a:pPr>
            <a:r>
              <a:rPr lang="en-GB" sz="1200" b="1" dirty="0">
                <a:solidFill>
                  <a:srgbClr val="000000"/>
                </a:solidFill>
                <a:latin typeface="Arial" pitchFamily="18"/>
                <a:ea typeface="MS Gothic" pitchFamily="2"/>
                <a:cs typeface="Tahoma" pitchFamily="2"/>
              </a:rPr>
              <a:t>Proposed </a:t>
            </a:r>
            <a:r>
              <a:rPr lang="en-GB" sz="1200" b="1" dirty="0" smtClean="0">
                <a:solidFill>
                  <a:srgbClr val="000000"/>
                </a:solidFill>
                <a:latin typeface="Arial" pitchFamily="18"/>
                <a:ea typeface="MS Gothic" pitchFamily="2"/>
                <a:cs typeface="Tahoma" pitchFamily="2"/>
              </a:rPr>
              <a:t>Approach</a:t>
            </a:r>
            <a:endParaRPr lang="en-GB" sz="1200" b="1" dirty="0">
              <a:solidFill>
                <a:srgbClr val="000000"/>
              </a:solidFill>
              <a:latin typeface="Arial" pitchFamily="18"/>
              <a:ea typeface="MS Gothic" pitchFamily="2"/>
              <a:cs typeface="Tahoma" pitchFamily="2"/>
            </a:endParaRPr>
          </a:p>
          <a:p>
            <a:pPr marL="355600" lvl="1" indent="-261938" eaLnBrk="1" fontAlgn="auto" hangingPunct="1">
              <a:spcBef>
                <a:spcPts val="283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StarSymbol"/>
              <a:buChar char="➔"/>
              <a:tabLst>
                <a:tab pos="1092238" algn="l"/>
                <a:tab pos="2006639" algn="l"/>
                <a:tab pos="2921039" algn="l"/>
                <a:tab pos="3835438" algn="l"/>
                <a:tab pos="4749839" algn="l"/>
                <a:tab pos="5664239" algn="l"/>
                <a:tab pos="6578639" algn="l"/>
                <a:tab pos="7493039" algn="l"/>
                <a:tab pos="8407439" algn="l"/>
                <a:tab pos="9321839" algn="l"/>
                <a:tab pos="10236239" algn="l"/>
                <a:tab pos="10239478" algn="l"/>
                <a:tab pos="10696679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18"/>
                <a:ea typeface="MS Gothic" pitchFamily="2"/>
                <a:cs typeface="Tahoma" pitchFamily="2"/>
              </a:rPr>
              <a:t>&lt;&gt;</a:t>
            </a:r>
          </a:p>
          <a:p>
            <a:pPr marL="355600" lvl="1" indent="-261938" eaLnBrk="1" fontAlgn="auto" hangingPunct="1">
              <a:spcBef>
                <a:spcPts val="283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StarSymbol"/>
              <a:buChar char="➔"/>
              <a:tabLst>
                <a:tab pos="1092238" algn="l"/>
                <a:tab pos="2006639" algn="l"/>
                <a:tab pos="2921039" algn="l"/>
                <a:tab pos="3835438" algn="l"/>
                <a:tab pos="4749839" algn="l"/>
                <a:tab pos="5664239" algn="l"/>
                <a:tab pos="6578639" algn="l"/>
                <a:tab pos="7493039" algn="l"/>
                <a:tab pos="8407439" algn="l"/>
                <a:tab pos="9321839" algn="l"/>
                <a:tab pos="10236239" algn="l"/>
                <a:tab pos="10239478" algn="l"/>
                <a:tab pos="10696679" algn="l"/>
              </a:tabLst>
              <a:defRPr/>
            </a:pPr>
            <a:r>
              <a:rPr lang="en-GB" sz="1200" dirty="0" smtClean="0">
                <a:solidFill>
                  <a:srgbClr val="000000"/>
                </a:solidFill>
                <a:latin typeface="Arial" pitchFamily="18"/>
                <a:ea typeface="MS Gothic" pitchFamily="2"/>
                <a:cs typeface="Tahoma" pitchFamily="2"/>
              </a:rPr>
              <a:t>&lt;&gt;</a:t>
            </a:r>
          </a:p>
          <a:p>
            <a:pPr marL="195839" lvl="1" eaLnBrk="1" fontAlgn="auto" hangingPunct="1">
              <a:spcBef>
                <a:spcPts val="283"/>
              </a:spcBef>
              <a:spcAft>
                <a:spcPts val="0"/>
              </a:spcAft>
              <a:buClr>
                <a:srgbClr val="000000"/>
              </a:buClr>
              <a:buSzPct val="45000"/>
              <a:tabLst>
                <a:tab pos="1092238" algn="l"/>
                <a:tab pos="2006639" algn="l"/>
                <a:tab pos="2921039" algn="l"/>
                <a:tab pos="3835438" algn="l"/>
                <a:tab pos="4749839" algn="l"/>
                <a:tab pos="5664239" algn="l"/>
                <a:tab pos="6578639" algn="l"/>
                <a:tab pos="7493039" algn="l"/>
                <a:tab pos="8407439" algn="l"/>
                <a:tab pos="9321839" algn="l"/>
                <a:tab pos="10236239" algn="l"/>
                <a:tab pos="10239478" algn="l"/>
                <a:tab pos="10696679" algn="l"/>
              </a:tabLst>
              <a:defRPr/>
            </a:pPr>
            <a:endParaRPr lang="en-GB" sz="1200" dirty="0">
              <a:solidFill>
                <a:srgbClr val="000000"/>
              </a:solidFill>
              <a:latin typeface="Arial" pitchFamily="18"/>
              <a:ea typeface="MS Gothic" pitchFamily="2"/>
              <a:cs typeface="Tahoma" pitchFamily="2"/>
            </a:endParaRPr>
          </a:p>
          <a:p>
            <a:pPr>
              <a:spcBef>
                <a:spcPts val="283"/>
              </a:spcBef>
              <a:buClr>
                <a:srgbClr val="000000"/>
              </a:buClr>
              <a:buSzPct val="100000"/>
              <a:tabLst>
                <a:tab pos="910799" algn="l"/>
                <a:tab pos="1825200" algn="l"/>
                <a:tab pos="2739600" algn="l"/>
                <a:tab pos="3653999" algn="l"/>
                <a:tab pos="4568400" algn="l"/>
                <a:tab pos="5482800" algn="l"/>
                <a:tab pos="6397200" algn="l"/>
                <a:tab pos="7311600" algn="l"/>
                <a:tab pos="8226000" algn="l"/>
                <a:tab pos="9140400" algn="l"/>
                <a:tab pos="10054800" algn="l"/>
                <a:tab pos="10058039" algn="l"/>
                <a:tab pos="1051524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18"/>
                <a:ea typeface="MS Gothic" pitchFamily="2"/>
                <a:cs typeface="Tahoma" pitchFamily="2"/>
              </a:rPr>
              <a:t>Innovation</a:t>
            </a:r>
          </a:p>
          <a:p>
            <a:pPr marL="183960" indent="-183960">
              <a:spcBef>
                <a:spcPts val="283"/>
              </a:spcBef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910799" algn="l"/>
                <a:tab pos="1825200" algn="l"/>
                <a:tab pos="2739600" algn="l"/>
                <a:tab pos="3653999" algn="l"/>
                <a:tab pos="4568400" algn="l"/>
                <a:tab pos="5482800" algn="l"/>
                <a:tab pos="6397200" algn="l"/>
                <a:tab pos="7311600" algn="l"/>
                <a:tab pos="8226000" algn="l"/>
                <a:tab pos="9140400" algn="l"/>
                <a:tab pos="10054800" algn="l"/>
                <a:tab pos="10058039" algn="l"/>
                <a:tab pos="10515240" algn="l"/>
              </a:tabLst>
              <a:defRPr/>
            </a:pPr>
            <a:r>
              <a:rPr lang="en-GB" sz="1200" dirty="0" smtClean="0">
                <a:solidFill>
                  <a:srgbClr val="000000"/>
                </a:solidFill>
                <a:latin typeface="Arial" pitchFamily="18"/>
                <a:ea typeface="MS Gothic" pitchFamily="2"/>
                <a:cs typeface="Tahoma" pitchFamily="2"/>
              </a:rPr>
              <a:t>In </a:t>
            </a:r>
            <a:r>
              <a:rPr lang="en-GB" sz="1200" dirty="0">
                <a:solidFill>
                  <a:srgbClr val="000000"/>
                </a:solidFill>
                <a:latin typeface="Arial" pitchFamily="18"/>
                <a:ea typeface="MS Gothic" pitchFamily="2"/>
                <a:cs typeface="Tahoma" pitchFamily="2"/>
              </a:rPr>
              <a:t>one sentence, describe </a:t>
            </a:r>
            <a:r>
              <a:rPr lang="en-GB" sz="1200" dirty="0" smtClean="0">
                <a:solidFill>
                  <a:srgbClr val="000000"/>
                </a:solidFill>
                <a:latin typeface="Arial" pitchFamily="18"/>
                <a:ea typeface="MS Gothic" pitchFamily="2"/>
                <a:cs typeface="Tahoma" pitchFamily="2"/>
              </a:rPr>
              <a:t>the innovation aspects of </a:t>
            </a:r>
            <a:r>
              <a:rPr lang="en-GB" sz="1200" dirty="0">
                <a:solidFill>
                  <a:srgbClr val="000000"/>
                </a:solidFill>
                <a:latin typeface="Arial" pitchFamily="18"/>
                <a:ea typeface="MS Gothic" pitchFamily="2"/>
                <a:cs typeface="Tahoma" pitchFamily="2"/>
              </a:rPr>
              <a:t>this proposal</a:t>
            </a:r>
          </a:p>
        </p:txBody>
      </p:sp>
      <p:sp>
        <p:nvSpPr>
          <p:cNvPr id="77" name="Straight Connector 76"/>
          <p:cNvSpPr/>
          <p:nvPr/>
        </p:nvSpPr>
        <p:spPr bwMode="auto">
          <a:xfrm>
            <a:off x="6760391" y="4941444"/>
            <a:ext cx="0" cy="4320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78" name="Straight Connector 77"/>
          <p:cNvSpPr/>
          <p:nvPr/>
        </p:nvSpPr>
        <p:spPr bwMode="auto">
          <a:xfrm>
            <a:off x="6760393" y="5157444"/>
            <a:ext cx="43920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79" name="Straight Connector 78"/>
          <p:cNvSpPr/>
          <p:nvPr/>
        </p:nvSpPr>
        <p:spPr bwMode="auto">
          <a:xfrm>
            <a:off x="10054392" y="4941444"/>
            <a:ext cx="0" cy="4320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80" name="Straight Connector 79"/>
          <p:cNvSpPr/>
          <p:nvPr/>
        </p:nvSpPr>
        <p:spPr bwMode="auto">
          <a:xfrm>
            <a:off x="7858391" y="4941444"/>
            <a:ext cx="0" cy="4320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81" name="TextBox 80"/>
          <p:cNvSpPr txBox="1"/>
          <p:nvPr/>
        </p:nvSpPr>
        <p:spPr bwMode="auto">
          <a:xfrm>
            <a:off x="6396857" y="4630050"/>
            <a:ext cx="750886" cy="267915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compatLnSpc="0">
            <a:spAutoFit/>
          </a:bodyPr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dirty="0">
                <a:latin typeface="Arial" pitchFamily="18"/>
                <a:ea typeface="MS Gothic" pitchFamily="2"/>
                <a:cs typeface="Tahoma" pitchFamily="2"/>
              </a:rPr>
              <a:t>Month 1</a:t>
            </a:r>
          </a:p>
        </p:txBody>
      </p:sp>
      <p:sp>
        <p:nvSpPr>
          <p:cNvPr id="82" name="Straight Connector 81"/>
          <p:cNvSpPr/>
          <p:nvPr/>
        </p:nvSpPr>
        <p:spPr bwMode="auto">
          <a:xfrm>
            <a:off x="11152393" y="4941444"/>
            <a:ext cx="0" cy="4320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6473305" y="5393609"/>
            <a:ext cx="558799" cy="26791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compatLnSpc="0">
            <a:spAutoFit/>
          </a:bodyPr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dirty="0">
                <a:latin typeface="Arial" pitchFamily="18"/>
                <a:ea typeface="MS Gothic" pitchFamily="2"/>
                <a:cs typeface="Tahoma" pitchFamily="2"/>
              </a:rPr>
              <a:t>Start</a:t>
            </a:r>
          </a:p>
        </p:txBody>
      </p:sp>
      <p:sp>
        <p:nvSpPr>
          <p:cNvPr id="85" name="Straight Connector 84"/>
          <p:cNvSpPr/>
          <p:nvPr/>
        </p:nvSpPr>
        <p:spPr bwMode="auto">
          <a:xfrm flipH="1" flipV="1">
            <a:off x="8956391" y="5465647"/>
            <a:ext cx="0" cy="288000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  <a:tailEnd type="triangle" w="lg" len="med"/>
          </a:ln>
        </p:spPr>
        <p:txBody>
          <a:bodyPr lIns="90000" tIns="45000" rIns="90000" bIns="45000" anchor="ctr" anchorCtr="1" compatLnSpc="0"/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86" name="TextBox 85"/>
          <p:cNvSpPr txBox="1"/>
          <p:nvPr/>
        </p:nvSpPr>
        <p:spPr bwMode="auto">
          <a:xfrm>
            <a:off x="7476458" y="4636836"/>
            <a:ext cx="750886" cy="267915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compatLnSpc="0">
            <a:spAutoFit/>
          </a:bodyPr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dirty="0">
                <a:latin typeface="Arial" pitchFamily="18"/>
                <a:ea typeface="MS Gothic" pitchFamily="2"/>
                <a:cs typeface="Tahoma" pitchFamily="2"/>
              </a:rPr>
              <a:t>Month </a:t>
            </a:r>
            <a:r>
              <a:rPr lang="en-AU" sz="1200" dirty="0" smtClean="0">
                <a:latin typeface="Arial" pitchFamily="18"/>
                <a:ea typeface="MS Gothic" pitchFamily="2"/>
                <a:cs typeface="Tahoma" pitchFamily="2"/>
              </a:rPr>
              <a:t>6</a:t>
            </a:r>
            <a:endParaRPr lang="en-AU" sz="1200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87" name="TextBox 86"/>
          <p:cNvSpPr txBox="1"/>
          <p:nvPr/>
        </p:nvSpPr>
        <p:spPr bwMode="auto">
          <a:xfrm>
            <a:off x="8522412" y="4630049"/>
            <a:ext cx="864096" cy="267915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compatLnSpc="0">
            <a:spAutoFit/>
          </a:bodyPr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dirty="0">
                <a:latin typeface="Arial" pitchFamily="18"/>
                <a:ea typeface="MS Gothic" pitchFamily="2"/>
                <a:cs typeface="Tahoma" pitchFamily="2"/>
              </a:rPr>
              <a:t>Month </a:t>
            </a:r>
            <a:r>
              <a:rPr lang="en-AU" sz="1200" dirty="0" smtClean="0">
                <a:latin typeface="Arial" pitchFamily="18"/>
                <a:ea typeface="MS Gothic" pitchFamily="2"/>
                <a:cs typeface="Tahoma" pitchFamily="2"/>
              </a:rPr>
              <a:t>12</a:t>
            </a:r>
            <a:endParaRPr lang="en-AU" sz="1200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88" name="TextBox 87"/>
          <p:cNvSpPr txBox="1"/>
          <p:nvPr/>
        </p:nvSpPr>
        <p:spPr bwMode="auto">
          <a:xfrm>
            <a:off x="9643656" y="4644972"/>
            <a:ext cx="818825" cy="267915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compatLnSpc="0">
            <a:spAutoFit/>
          </a:bodyPr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dirty="0">
                <a:latin typeface="Arial" pitchFamily="18"/>
                <a:ea typeface="MS Gothic" pitchFamily="2"/>
                <a:cs typeface="Tahoma" pitchFamily="2"/>
              </a:rPr>
              <a:t>Month </a:t>
            </a:r>
            <a:r>
              <a:rPr lang="en-AU" sz="1200" dirty="0" smtClean="0">
                <a:latin typeface="Arial" pitchFamily="18"/>
                <a:ea typeface="MS Gothic" pitchFamily="2"/>
                <a:cs typeface="Tahoma" pitchFamily="2"/>
              </a:rPr>
              <a:t>18</a:t>
            </a:r>
            <a:endParaRPr lang="en-AU" sz="1200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89" name="TextBox 88"/>
          <p:cNvSpPr txBox="1"/>
          <p:nvPr/>
        </p:nvSpPr>
        <p:spPr bwMode="auto">
          <a:xfrm>
            <a:off x="10731359" y="4636835"/>
            <a:ext cx="842068" cy="267915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compatLnSpc="0">
            <a:spAutoFit/>
          </a:bodyPr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dirty="0">
                <a:latin typeface="Arial" pitchFamily="18"/>
                <a:ea typeface="MS Gothic" pitchFamily="2"/>
                <a:cs typeface="Tahoma" pitchFamily="2"/>
              </a:rPr>
              <a:t>Month </a:t>
            </a:r>
            <a:r>
              <a:rPr lang="en-AU" sz="1200" dirty="0" smtClean="0">
                <a:latin typeface="Arial" pitchFamily="18"/>
                <a:ea typeface="MS Gothic" pitchFamily="2"/>
                <a:cs typeface="Tahoma" pitchFamily="2"/>
              </a:rPr>
              <a:t>24</a:t>
            </a:r>
            <a:endParaRPr lang="en-AU" sz="1200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90" name="Straight Connector 89"/>
          <p:cNvSpPr/>
          <p:nvPr/>
        </p:nvSpPr>
        <p:spPr bwMode="auto">
          <a:xfrm>
            <a:off x="8956391" y="4941444"/>
            <a:ext cx="0" cy="4320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91" name="TextBox 90"/>
          <p:cNvSpPr txBox="1"/>
          <p:nvPr/>
        </p:nvSpPr>
        <p:spPr bwMode="auto">
          <a:xfrm>
            <a:off x="10540393" y="5393609"/>
            <a:ext cx="1224000" cy="249739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compatLnSpc="0">
            <a:spAutoFit/>
          </a:bodyPr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dirty="0">
                <a:latin typeface="Arial" pitchFamily="18"/>
                <a:ea typeface="MS Gothic" pitchFamily="2"/>
                <a:cs typeface="Tahoma" pitchFamily="2"/>
              </a:rPr>
              <a:t>&lt;4. Completion&gt;</a:t>
            </a:r>
          </a:p>
        </p:txBody>
      </p:sp>
      <p:sp>
        <p:nvSpPr>
          <p:cNvPr id="93" name="Straight Connector 92"/>
          <p:cNvSpPr/>
          <p:nvPr/>
        </p:nvSpPr>
        <p:spPr bwMode="auto">
          <a:xfrm flipH="1" flipV="1">
            <a:off x="10054392" y="5465647"/>
            <a:ext cx="0" cy="288000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  <a:tailEnd type="triangle" w="lg" len="med"/>
          </a:ln>
        </p:spPr>
        <p:txBody>
          <a:bodyPr lIns="90000" tIns="45000" rIns="90000" bIns="45000" anchor="ctr" anchorCtr="1" compatLnSpc="0"/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94" name="TextBox 93"/>
          <p:cNvSpPr txBox="1"/>
          <p:nvPr/>
        </p:nvSpPr>
        <p:spPr bwMode="auto">
          <a:xfrm>
            <a:off x="7320774" y="5765195"/>
            <a:ext cx="1080000" cy="249739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compatLnSpc="0">
            <a:spAutoFit/>
          </a:bodyPr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dirty="0" smtClean="0">
                <a:latin typeface="Arial" pitchFamily="18"/>
                <a:ea typeface="MS Gothic" pitchFamily="2"/>
                <a:cs typeface="Tahoma" pitchFamily="2"/>
              </a:rPr>
              <a:t>&lt;Milestone 1 </a:t>
            </a:r>
            <a:r>
              <a:rPr lang="en-AU" sz="1200" dirty="0">
                <a:latin typeface="Arial" pitchFamily="18"/>
                <a:ea typeface="MS Gothic" pitchFamily="2"/>
                <a:cs typeface="Tahoma" pitchFamily="2"/>
              </a:rPr>
              <a:t>&gt;</a:t>
            </a:r>
          </a:p>
        </p:txBody>
      </p:sp>
      <p:sp>
        <p:nvSpPr>
          <p:cNvPr id="95" name="Straight Connector 94"/>
          <p:cNvSpPr/>
          <p:nvPr/>
        </p:nvSpPr>
        <p:spPr bwMode="auto">
          <a:xfrm flipH="1" flipV="1">
            <a:off x="7858391" y="5465647"/>
            <a:ext cx="0" cy="288000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  <a:tailEnd type="triangle" w="lg" len="med"/>
          </a:ln>
        </p:spPr>
        <p:txBody>
          <a:bodyPr lIns="90000" tIns="45000" rIns="90000" bIns="45000" anchor="ctr" anchorCtr="1" compatLnSpc="0"/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863" y="6217567"/>
            <a:ext cx="547260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1400" dirty="0"/>
              <a:t>*</a:t>
            </a:r>
            <a:r>
              <a:rPr lang="en-SG" sz="1400" b="1" u="sng" dirty="0" smtClean="0"/>
              <a:t>This section is mandatory and will be important for the evaluation</a:t>
            </a:r>
            <a:endParaRPr lang="en-SG" sz="14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784632" y="6547672"/>
            <a:ext cx="360000" cy="288000"/>
          </a:xfrm>
        </p:spPr>
        <p:txBody>
          <a:bodyPr/>
          <a:lstStyle/>
          <a:p>
            <a:fld id="{0C70C2A6-B8F8-4030-A942-741542283CE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0" name="TextBox 39"/>
          <p:cNvSpPr txBox="1"/>
          <p:nvPr/>
        </p:nvSpPr>
        <p:spPr bwMode="auto">
          <a:xfrm>
            <a:off x="8433068" y="5771548"/>
            <a:ext cx="1080000" cy="249739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compatLnSpc="0">
            <a:spAutoFit/>
          </a:bodyPr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dirty="0" smtClean="0">
                <a:latin typeface="Arial" pitchFamily="18"/>
                <a:ea typeface="MS Gothic" pitchFamily="2"/>
                <a:cs typeface="Tahoma" pitchFamily="2"/>
              </a:rPr>
              <a:t>&lt;Milestone 2 </a:t>
            </a:r>
            <a:r>
              <a:rPr lang="en-AU" sz="1200" dirty="0">
                <a:latin typeface="Arial" pitchFamily="18"/>
                <a:ea typeface="MS Gothic" pitchFamily="2"/>
                <a:cs typeface="Tahoma" pitchFamily="2"/>
              </a:rPr>
              <a:t>&gt;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9513068" y="5771549"/>
            <a:ext cx="1080000" cy="249739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compatLnSpc="0">
            <a:spAutoFit/>
          </a:bodyPr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dirty="0" smtClean="0">
                <a:latin typeface="Arial" pitchFamily="18"/>
                <a:ea typeface="MS Gothic" pitchFamily="2"/>
                <a:cs typeface="Tahoma" pitchFamily="2"/>
              </a:rPr>
              <a:t>&lt;Milestone 3 </a:t>
            </a:r>
            <a:r>
              <a:rPr lang="en-AU" sz="1200" dirty="0">
                <a:latin typeface="Arial" pitchFamily="18"/>
                <a:ea typeface="MS Gothic" pitchFamily="2"/>
                <a:cs typeface="Tahoma" pitchFamily="2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807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1. Objective and Approach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381000" y="1310432"/>
            <a:ext cx="11430000" cy="14704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1"/>
          </p:nvPr>
        </p:nvSpPr>
        <p:spPr>
          <a:xfrm>
            <a:off x="378290" y="3321344"/>
            <a:ext cx="11430000" cy="320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9931" y="2924984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 startAt="2"/>
            </a:pPr>
            <a:r>
              <a:rPr lang="en-US" sz="1800" dirty="0" smtClean="0"/>
              <a:t>What does the proposed solution do? How will it solve the problem?  </a:t>
            </a:r>
            <a:endParaRPr lang="en-SG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287910" y="2924984"/>
            <a:ext cx="2196000" cy="31239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US" sz="1400" dirty="0"/>
              <a:t>Explain </a:t>
            </a:r>
            <a:r>
              <a:rPr lang="en-US" sz="1400" b="1" dirty="0"/>
              <a:t>WHAT</a:t>
            </a:r>
            <a:r>
              <a:rPr lang="en-US" sz="1400" dirty="0"/>
              <a:t> the solution does (</a:t>
            </a:r>
            <a:r>
              <a:rPr lang="en-US" sz="1400" b="1" dirty="0" smtClean="0"/>
              <a:t>NOT </a:t>
            </a:r>
            <a:r>
              <a:rPr lang="en-US" sz="1400" b="1" dirty="0"/>
              <a:t>HOW </a:t>
            </a:r>
            <a:r>
              <a:rPr lang="en-US" sz="1400" dirty="0"/>
              <a:t>it </a:t>
            </a:r>
            <a:r>
              <a:rPr lang="en-US" sz="1400" dirty="0" smtClean="0"/>
              <a:t>works)</a:t>
            </a:r>
          </a:p>
          <a:p>
            <a:pPr marL="233363" lvl="1" indent="-233363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/>
              <a:t>Based on </a:t>
            </a:r>
            <a:r>
              <a:rPr lang="en-US" sz="1400" b="1" dirty="0" smtClean="0"/>
              <a:t>end-user’s </a:t>
            </a:r>
            <a:r>
              <a:rPr lang="en-US" sz="1400" b="1" dirty="0"/>
              <a:t>use case</a:t>
            </a:r>
            <a:r>
              <a:rPr lang="en-US" sz="1400" dirty="0"/>
              <a:t> (if </a:t>
            </a:r>
            <a:r>
              <a:rPr lang="en-US" sz="1400" dirty="0" smtClean="0"/>
              <a:t>available), else illustrate with potential </a:t>
            </a:r>
            <a:r>
              <a:rPr lang="en-US" sz="1400" b="1" dirty="0" smtClean="0"/>
              <a:t>industry-wide use case</a:t>
            </a:r>
          </a:p>
          <a:p>
            <a:pPr marL="233363" lvl="1" indent="-233363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/>
              <a:t>Illustrate how </a:t>
            </a:r>
            <a:r>
              <a:rPr lang="en-US" sz="1400" dirty="0"/>
              <a:t>the proposed solution </a:t>
            </a:r>
            <a:r>
              <a:rPr lang="en-US" sz="1400" b="1" dirty="0" smtClean="0"/>
              <a:t>solves </a:t>
            </a:r>
            <a:r>
              <a:rPr lang="en-US" sz="1400" b="1" dirty="0"/>
              <a:t>the problem </a:t>
            </a:r>
            <a:r>
              <a:rPr lang="en-US" sz="1400" dirty="0"/>
              <a:t>(e.g. network/system diagram, data </a:t>
            </a:r>
            <a:r>
              <a:rPr lang="en-US" sz="1400" dirty="0" smtClean="0"/>
              <a:t>flow)</a:t>
            </a:r>
          </a:p>
          <a:p>
            <a:pPr marL="233363" lvl="1" indent="-233363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/>
              <a:t>Highlight any security features/enhancements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2288688" y="908720"/>
            <a:ext cx="2196000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US" sz="1400" b="1" dirty="0" smtClean="0"/>
              <a:t>OUTLINE</a:t>
            </a:r>
            <a:r>
              <a:rPr lang="en-US" sz="1400" dirty="0" smtClean="0"/>
              <a:t> </a:t>
            </a:r>
            <a:r>
              <a:rPr lang="en-US" sz="1400" dirty="0"/>
              <a:t>the </a:t>
            </a:r>
            <a:r>
              <a:rPr lang="en-US" sz="1400" dirty="0" smtClean="0"/>
              <a:t>issue or challenge faced by the end-user (if applicable)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79930" y="908051"/>
            <a:ext cx="11430001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/>
            </a:pPr>
            <a:r>
              <a:rPr lang="en-SG" sz="1800" dirty="0" smtClean="0"/>
              <a:t>What problem is this proposal trying to solve?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11784632" y="6547672"/>
            <a:ext cx="360000" cy="288000"/>
          </a:xfrm>
        </p:spPr>
        <p:txBody>
          <a:bodyPr/>
          <a:lstStyle/>
          <a:p>
            <a:fld id="{0C70C2A6-B8F8-4030-A942-741542283CE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45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1. Objective and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931" y="908720"/>
            <a:ext cx="11430000" cy="720080"/>
          </a:xfrm>
          <a:solidFill>
            <a:srgbClr val="EAEAEA"/>
          </a:solidFill>
        </p:spPr>
        <p:txBody>
          <a:bodyPr anchor="ctr"/>
          <a:lstStyle/>
          <a:p>
            <a:pPr>
              <a:buFont typeface="+mj-lt"/>
              <a:buAutoNum type="alphaLcParenR" startAt="3"/>
            </a:pPr>
            <a:r>
              <a:rPr lang="en-US" sz="1800" dirty="0" smtClean="0"/>
              <a:t>Challenge Statement Requirements: State which requirements the proposal will fulfil and which it will not</a:t>
            </a:r>
          </a:p>
          <a:p>
            <a:pPr marL="0" indent="0">
              <a:buNone/>
            </a:pPr>
            <a:r>
              <a:rPr lang="en-US" sz="1800" b="0" i="1" dirty="0" smtClean="0"/>
              <a:t>Delete </a:t>
            </a:r>
            <a:r>
              <a:rPr lang="en-US" sz="1800" b="0" i="1" dirty="0"/>
              <a:t>this </a:t>
            </a:r>
            <a:r>
              <a:rPr lang="en-US" sz="1800" b="0" i="1" dirty="0" smtClean="0"/>
              <a:t>slide if responding </a:t>
            </a:r>
            <a:r>
              <a:rPr lang="en-US" sz="1800" b="0" i="1" dirty="0"/>
              <a:t>to </a:t>
            </a:r>
            <a:r>
              <a:rPr lang="en-US" sz="1800" b="0" i="1" dirty="0" smtClean="0"/>
              <a:t>CSOC (Open Category)</a:t>
            </a:r>
            <a:endParaRPr lang="en-SG" sz="1800" b="0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009742"/>
              </p:ext>
            </p:extLst>
          </p:nvPr>
        </p:nvGraphicFramePr>
        <p:xfrm>
          <a:off x="379931" y="1772816"/>
          <a:ext cx="11429999" cy="38613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5509">
                  <a:extLst>
                    <a:ext uri="{9D8B030D-6E8A-4147-A177-3AD203B41FA5}">
                      <a16:colId xmlns:a16="http://schemas.microsoft.com/office/drawing/2014/main" val="1161607662"/>
                    </a:ext>
                  </a:extLst>
                </a:gridCol>
                <a:gridCol w="9374591">
                  <a:extLst>
                    <a:ext uri="{9D8B030D-6E8A-4147-A177-3AD203B41FA5}">
                      <a16:colId xmlns:a16="http://schemas.microsoft.com/office/drawing/2014/main" val="828363094"/>
                    </a:ext>
                  </a:extLst>
                </a:gridCol>
                <a:gridCol w="1379899">
                  <a:extLst>
                    <a:ext uri="{9D8B030D-6E8A-4147-A177-3AD203B41FA5}">
                      <a16:colId xmlns:a16="http://schemas.microsoft.com/office/drawing/2014/main" val="4995886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No.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Requirement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Complied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762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a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Yes/No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extLst>
                  <a:ext uri="{0D108BD9-81ED-4DB2-BD59-A6C34878D82A}">
                    <a16:rowId xmlns:a16="http://schemas.microsoft.com/office/drawing/2014/main" val="31962534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b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Yes/No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extLst>
                  <a:ext uri="{0D108BD9-81ED-4DB2-BD59-A6C34878D82A}">
                    <a16:rowId xmlns:a16="http://schemas.microsoft.com/office/drawing/2014/main" val="8924398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Yes/No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extLst>
                  <a:ext uri="{0D108BD9-81ED-4DB2-BD59-A6C34878D82A}">
                    <a16:rowId xmlns:a16="http://schemas.microsoft.com/office/drawing/2014/main" val="24579821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d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Yes/No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extLst>
                  <a:ext uri="{0D108BD9-81ED-4DB2-BD59-A6C34878D82A}">
                    <a16:rowId xmlns:a16="http://schemas.microsoft.com/office/drawing/2014/main" val="2590344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Yes/No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extLst>
                  <a:ext uri="{0D108BD9-81ED-4DB2-BD59-A6C34878D82A}">
                    <a16:rowId xmlns:a16="http://schemas.microsoft.com/office/drawing/2014/main" val="553442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f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Yes/No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extLst>
                  <a:ext uri="{0D108BD9-81ED-4DB2-BD59-A6C34878D82A}">
                    <a16:rowId xmlns:a16="http://schemas.microsoft.com/office/drawing/2014/main" val="856093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g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Yes/No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extLst>
                  <a:ext uri="{0D108BD9-81ED-4DB2-BD59-A6C34878D82A}">
                    <a16:rowId xmlns:a16="http://schemas.microsoft.com/office/drawing/2014/main" val="694013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h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Yes/No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extLst>
                  <a:ext uri="{0D108BD9-81ED-4DB2-BD59-A6C34878D82A}">
                    <a16:rowId xmlns:a16="http://schemas.microsoft.com/office/drawing/2014/main" val="850703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I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Yes/No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extLst>
                  <a:ext uri="{0D108BD9-81ED-4DB2-BD59-A6C34878D82A}">
                    <a16:rowId xmlns:a16="http://schemas.microsoft.com/office/drawing/2014/main" val="2142849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j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Yes/No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975" marR="53975" marT="17780" marB="17780"/>
                </a:tc>
                <a:extLst>
                  <a:ext uri="{0D108BD9-81ED-4DB2-BD59-A6C34878D82A}">
                    <a16:rowId xmlns:a16="http://schemas.microsoft.com/office/drawing/2014/main" val="34113242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288688" y="908720"/>
            <a:ext cx="2196000" cy="29854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US" sz="1400" b="1" dirty="0"/>
              <a:t>Delete this slide </a:t>
            </a:r>
            <a:r>
              <a:rPr lang="en-US" sz="1400" dirty="0"/>
              <a:t>if </a:t>
            </a:r>
            <a:r>
              <a:rPr lang="en-US" sz="1400" b="1" dirty="0" smtClean="0"/>
              <a:t>NOT</a:t>
            </a:r>
            <a:r>
              <a:rPr lang="en-US" sz="1400" dirty="0" smtClean="0"/>
              <a:t> responding </a:t>
            </a:r>
            <a:r>
              <a:rPr lang="en-US" sz="1400" dirty="0"/>
              <a:t>to a specific </a:t>
            </a:r>
            <a:r>
              <a:rPr lang="en-US" sz="1400" b="1" dirty="0"/>
              <a:t>Challenge Statement</a:t>
            </a:r>
            <a:endParaRPr lang="en-US" sz="1400" b="1" dirty="0" smtClean="0"/>
          </a:p>
          <a:p>
            <a:pPr marL="233363" lvl="1" indent="-233363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/>
              <a:t>State requirements as per the target Challenge Statement</a:t>
            </a:r>
          </a:p>
          <a:p>
            <a:pPr marL="233363" lvl="1" indent="-233363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/>
              <a:t>Delete </a:t>
            </a:r>
            <a:r>
              <a:rPr lang="en-US" sz="1400" dirty="0"/>
              <a:t>“Yes” or “No” in </a:t>
            </a:r>
            <a:r>
              <a:rPr lang="en-US" sz="1400" dirty="0" smtClean="0"/>
              <a:t>“</a:t>
            </a:r>
            <a:r>
              <a:rPr lang="en-US" sz="1400" dirty="0"/>
              <a:t>Complied” column</a:t>
            </a:r>
          </a:p>
          <a:p>
            <a:pPr marL="233363" lvl="1" indent="-233363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/>
              <a:t>Provide </a:t>
            </a:r>
            <a:r>
              <a:rPr lang="en-US" sz="1400" dirty="0"/>
              <a:t>reasons for any requirements not </a:t>
            </a:r>
            <a:r>
              <a:rPr lang="en-US" sz="1400" dirty="0" smtClean="0"/>
              <a:t>fulfilled</a:t>
            </a:r>
            <a:endParaRPr lang="en-US" sz="1400" dirty="0"/>
          </a:p>
          <a:p>
            <a:pPr marL="233363" lvl="1" indent="-233363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/>
              <a:t>Delete </a:t>
            </a:r>
            <a:r>
              <a:rPr lang="en-US" sz="1400" dirty="0"/>
              <a:t>any unused </a:t>
            </a:r>
            <a:r>
              <a:rPr lang="en-US" sz="1400" dirty="0" smtClean="0"/>
              <a:t>rows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632" y="6547672"/>
            <a:ext cx="360000" cy="288000"/>
          </a:xfrm>
        </p:spPr>
        <p:txBody>
          <a:bodyPr/>
          <a:lstStyle/>
          <a:p>
            <a:fld id="{0C70C2A6-B8F8-4030-A942-741542283CE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90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2</a:t>
            </a:r>
            <a:r>
              <a:rPr lang="en-SG" dirty="0" smtClean="0"/>
              <a:t>. </a:t>
            </a:r>
            <a:r>
              <a:rPr lang="en-SG" dirty="0"/>
              <a:t>Proposed Solution Implementation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348761"/>
            <a:ext cx="11430000" cy="517658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288688" y="908720"/>
            <a:ext cx="2224796" cy="31239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US" sz="1400" dirty="0" smtClean="0"/>
              <a:t>Illustrate (in one </a:t>
            </a:r>
            <a:r>
              <a:rPr lang="en-US" sz="1400" b="1" dirty="0" smtClean="0"/>
              <a:t>diagram</a:t>
            </a:r>
            <a:r>
              <a:rPr lang="en-US" sz="1400" dirty="0" smtClean="0"/>
              <a:t>) all the components required in the solution:</a:t>
            </a:r>
          </a:p>
          <a:p>
            <a:pPr marL="233363" lvl="1" indent="-233363">
              <a:spcAft>
                <a:spcPts val="600"/>
              </a:spcAft>
              <a:buFont typeface="+mj-lt"/>
              <a:buAutoNum type="alphaLcParenR"/>
            </a:pPr>
            <a:r>
              <a:rPr lang="en-US" sz="1400" dirty="0" smtClean="0"/>
              <a:t>Outline </a:t>
            </a:r>
            <a:r>
              <a:rPr lang="en-US" sz="1400" dirty="0"/>
              <a:t>any </a:t>
            </a:r>
            <a:r>
              <a:rPr lang="en-US" sz="1400" b="1" dirty="0"/>
              <a:t>existing</a:t>
            </a:r>
            <a:r>
              <a:rPr lang="en-US" sz="1400" b="1" dirty="0" smtClean="0"/>
              <a:t>/ external</a:t>
            </a:r>
            <a:r>
              <a:rPr lang="en-US" sz="1400" dirty="0" smtClean="0"/>
              <a:t> </a:t>
            </a:r>
            <a:r>
              <a:rPr lang="en-US" sz="1400" dirty="0"/>
              <a:t>ready-made components in </a:t>
            </a:r>
            <a:r>
              <a:rPr lang="en-US" sz="1400" b="1" dirty="0" smtClean="0">
                <a:solidFill>
                  <a:srgbClr val="0070C0"/>
                </a:solidFill>
              </a:rPr>
              <a:t>BLUE</a:t>
            </a:r>
            <a:endParaRPr lang="en-US" sz="1400" b="1" dirty="0">
              <a:solidFill>
                <a:srgbClr val="0070C0"/>
              </a:solidFill>
            </a:endParaRPr>
          </a:p>
          <a:p>
            <a:pPr marL="233363" lvl="1" indent="-233363">
              <a:spcAft>
                <a:spcPts val="600"/>
              </a:spcAft>
              <a:buFont typeface="+mj-lt"/>
              <a:buAutoNum type="alphaLcParenR"/>
            </a:pPr>
            <a:r>
              <a:rPr lang="en-US" sz="1400" dirty="0"/>
              <a:t>Outline </a:t>
            </a:r>
            <a:r>
              <a:rPr lang="en-US" sz="1400" b="1" dirty="0"/>
              <a:t>new </a:t>
            </a:r>
            <a:r>
              <a:rPr lang="en-US" sz="1400" dirty="0"/>
              <a:t>components to be developed in this proposal in </a:t>
            </a:r>
            <a:r>
              <a:rPr lang="en-US" sz="1400" b="1" dirty="0" smtClean="0">
                <a:solidFill>
                  <a:srgbClr val="C00000"/>
                </a:solidFill>
              </a:rPr>
              <a:t>RED</a:t>
            </a:r>
            <a:endParaRPr lang="en-US" sz="1400" b="1" dirty="0">
              <a:solidFill>
                <a:srgbClr val="C00000"/>
              </a:solidFill>
            </a:endParaRPr>
          </a:p>
          <a:p>
            <a:pPr marL="0" lvl="1">
              <a:spcAft>
                <a:spcPts val="600"/>
              </a:spcAft>
            </a:pPr>
            <a:r>
              <a:rPr lang="en-US" sz="1400" dirty="0"/>
              <a:t>Explain </a:t>
            </a:r>
            <a:r>
              <a:rPr lang="en-US" sz="1400" b="1" dirty="0"/>
              <a:t>what each component does </a:t>
            </a:r>
            <a:r>
              <a:rPr lang="en-US" sz="1400" dirty="0"/>
              <a:t>and </a:t>
            </a:r>
            <a:r>
              <a:rPr lang="en-US" sz="1400" dirty="0" smtClean="0"/>
              <a:t>how they work together</a:t>
            </a:r>
            <a:endParaRPr lang="en-US" sz="1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9931" y="908720"/>
            <a:ext cx="11430000" cy="36004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/>
            </a:pPr>
            <a:r>
              <a:rPr lang="en-US" sz="1800" dirty="0"/>
              <a:t>How does the proposed solution work? How will it be implemented</a:t>
            </a:r>
            <a:r>
              <a:rPr lang="en-SG" sz="1800" dirty="0" smtClean="0"/>
              <a:t>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1784632" y="6547672"/>
            <a:ext cx="360000" cy="288000"/>
          </a:xfrm>
        </p:spPr>
        <p:txBody>
          <a:bodyPr/>
          <a:lstStyle/>
          <a:p>
            <a:fld id="{0C70C2A6-B8F8-4030-A942-741542283CE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41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2</a:t>
            </a:r>
            <a:r>
              <a:rPr lang="en-SG" dirty="0" smtClean="0"/>
              <a:t>. </a:t>
            </a:r>
            <a:r>
              <a:rPr lang="en-SG" dirty="0"/>
              <a:t>Proposed Solution Implementation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75015" y="1310856"/>
            <a:ext cx="11430000" cy="432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75015" y="2385336"/>
            <a:ext cx="11430000" cy="4068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2288688" y="1976270"/>
            <a:ext cx="2196000" cy="2185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SG" sz="1400" b="1" dirty="0"/>
              <a:t>Project deliverables </a:t>
            </a:r>
            <a:r>
              <a:rPr lang="en-SG" sz="1400" dirty="0"/>
              <a:t>(e.g. </a:t>
            </a:r>
            <a:r>
              <a:rPr lang="en-SG" sz="1400" dirty="0" smtClean="0"/>
              <a:t>endpoint </a:t>
            </a:r>
            <a:r>
              <a:rPr lang="en-SG" sz="1400" dirty="0"/>
              <a:t>software, backend software, hardware appliance, </a:t>
            </a:r>
            <a:r>
              <a:rPr lang="en-SG" sz="1400" dirty="0" smtClean="0"/>
              <a:t>endpoint appliance</a:t>
            </a:r>
            <a:r>
              <a:rPr lang="en-SG" sz="1400" dirty="0"/>
              <a:t>)</a:t>
            </a:r>
            <a:endParaRPr lang="en-SG" sz="1400" dirty="0" smtClean="0"/>
          </a:p>
          <a:p>
            <a:pPr marL="0" lvl="1"/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[Optional]</a:t>
            </a:r>
          </a:p>
          <a:p>
            <a:pPr marL="0" lvl="1">
              <a:spcAft>
                <a:spcPts val="600"/>
              </a:spcAft>
            </a:pPr>
            <a:r>
              <a:rPr lang="en-US" sz="1400" b="1" dirty="0" smtClean="0"/>
              <a:t>Process </a:t>
            </a:r>
            <a:r>
              <a:rPr lang="en-US" sz="1400" b="1" dirty="0"/>
              <a:t>deliverables </a:t>
            </a:r>
            <a:r>
              <a:rPr lang="en-US" sz="1400" dirty="0"/>
              <a:t>(e.g. Design Specification, Project Plan, Test Plan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5015" y="889788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 startAt="2"/>
            </a:pPr>
            <a:r>
              <a:rPr lang="en-SG" sz="1800" dirty="0"/>
              <a:t>Where will the new components be developed? (e.g. Singapore, overseas</a:t>
            </a:r>
            <a:r>
              <a:rPr lang="en-SG" sz="1800" dirty="0" smtClean="0"/>
              <a:t>)</a:t>
            </a:r>
            <a:endParaRPr lang="en-SG" sz="1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5015" y="1973236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 startAt="3"/>
            </a:pPr>
            <a:r>
              <a:rPr lang="en-SG" sz="1800" dirty="0"/>
              <a:t>What are the project outputs or key deliverables upon project completion</a:t>
            </a:r>
            <a:r>
              <a:rPr lang="en-US" sz="1800" dirty="0" smtClean="0"/>
              <a:t>?</a:t>
            </a:r>
            <a:endParaRPr lang="en-SG" b="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1784632" y="6547672"/>
            <a:ext cx="360000" cy="288000"/>
          </a:xfrm>
        </p:spPr>
        <p:txBody>
          <a:bodyPr/>
          <a:lstStyle/>
          <a:p>
            <a:fld id="{0C70C2A6-B8F8-4030-A942-741542283CE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65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DAE03-C5F0-4A85-B2C6-509A6FEDF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3</a:t>
            </a:r>
            <a:r>
              <a:rPr lang="en-SG" dirty="0" smtClean="0"/>
              <a:t>. </a:t>
            </a:r>
            <a:r>
              <a:rPr lang="en-SG" dirty="0"/>
              <a:t>Innovation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344284"/>
            <a:ext cx="11430000" cy="108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80743" y="2997112"/>
            <a:ext cx="11430000" cy="1656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75015" y="5198725"/>
            <a:ext cx="11430000" cy="126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288688" y="2604524"/>
            <a:ext cx="2196000" cy="151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  <a:buSzPct val="120000"/>
            </a:pPr>
            <a:r>
              <a:rPr lang="en-US" sz="1400" b="1" dirty="0" smtClean="0"/>
              <a:t>New </a:t>
            </a:r>
            <a:r>
              <a:rPr lang="en-US" sz="1400" b="1" dirty="0"/>
              <a:t>methods, ideas, technologies </a:t>
            </a:r>
            <a:r>
              <a:rPr lang="en-US" sz="1400" dirty="0"/>
              <a:t>or </a:t>
            </a:r>
            <a:r>
              <a:rPr lang="en-US" sz="1400" b="1" dirty="0"/>
              <a:t>extensions </a:t>
            </a:r>
            <a:r>
              <a:rPr lang="en-US" sz="1400" dirty="0"/>
              <a:t>of existing </a:t>
            </a:r>
            <a:r>
              <a:rPr lang="en-US" sz="1400" dirty="0" smtClean="0"/>
              <a:t>technology</a:t>
            </a:r>
          </a:p>
          <a:p>
            <a:pPr marL="0" lvl="1">
              <a:spcAft>
                <a:spcPts val="600"/>
              </a:spcAft>
              <a:buSzPct val="120000"/>
            </a:pPr>
            <a:r>
              <a:rPr lang="en-US" sz="1400" b="1" dirty="0" smtClean="0"/>
              <a:t>Significant </a:t>
            </a:r>
            <a:r>
              <a:rPr lang="en-US" sz="1400" b="1" dirty="0"/>
              <a:t>improvements </a:t>
            </a:r>
            <a:r>
              <a:rPr lang="en-US" sz="1400" dirty="0"/>
              <a:t>and impact that the solution may result in.</a:t>
            </a:r>
          </a:p>
          <a:p>
            <a:pPr marL="233363" lvl="1" indent="-233363">
              <a:spcAft>
                <a:spcPts val="600"/>
              </a:spcAft>
              <a:buFont typeface="+mj-lt"/>
              <a:buAutoNum type="alphaLcParenR"/>
            </a:pPr>
            <a:endParaRPr lang="en-US" sz="1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5015" y="908760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/>
            </a:pPr>
            <a:r>
              <a:rPr lang="en-SG" sz="1800" dirty="0"/>
              <a:t>What are the key technologies used in the proposed solution</a:t>
            </a:r>
            <a:r>
              <a:rPr lang="en-US" sz="1800" dirty="0" smtClean="0"/>
              <a:t>?</a:t>
            </a:r>
            <a:endParaRPr lang="en-SG" sz="18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75015" y="2604524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 startAt="2"/>
            </a:pPr>
            <a:r>
              <a:rPr lang="en-US" sz="1800" dirty="0"/>
              <a:t>What is the innovation exhibited by the proposed solution?</a:t>
            </a:r>
            <a:endParaRPr lang="en-SG" sz="1800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75015" y="4797152"/>
            <a:ext cx="11430000" cy="360000"/>
          </a:xfrm>
          <a:prstGeom prst="rect">
            <a:avLst/>
          </a:prstGeom>
          <a:solidFill>
            <a:srgbClr val="EAEAEA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Font typeface="+mj-lt"/>
              <a:buAutoNum type="alphaLcParenR" startAt="3"/>
            </a:pPr>
            <a:r>
              <a:rPr lang="en-SG" sz="1800" dirty="0"/>
              <a:t>Are there similar solutions in the market? What is the competitive </a:t>
            </a:r>
            <a:r>
              <a:rPr lang="en-GB" sz="1800" dirty="0"/>
              <a:t>advantage of the proposed solution</a:t>
            </a:r>
            <a:r>
              <a:rPr lang="en-US" sz="1800" dirty="0" smtClean="0"/>
              <a:t>?</a:t>
            </a:r>
            <a:endParaRPr lang="en-SG" b="0" dirty="0" smtClean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11784632" y="6547672"/>
            <a:ext cx="360000" cy="288000"/>
          </a:xfrm>
        </p:spPr>
        <p:txBody>
          <a:bodyPr/>
          <a:lstStyle/>
          <a:p>
            <a:fld id="{0C70C2A6-B8F8-4030-A942-741542283CE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81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C6236F433A6649B48061A573E7A6E9" ma:contentTypeVersion="5" ma:contentTypeDescription="Create a new document." ma:contentTypeScope="" ma:versionID="a296270171a23200a323848ce9d191d9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472031a416225a8756bd84ec4ed6e473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C30618-3CC5-4587-A53E-85CB959ED3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F264AB-E688-408B-BCFE-C4B251C6496F}">
  <ds:schemaRefs>
    <ds:schemaRef ds:uri="http://schemas.microsoft.com/office/2006/documentManagement/types"/>
    <ds:schemaRef ds:uri="http://schemas.microsoft.com/sharepoint/v4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0465351-4ED9-499F-8F25-1B27017D89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10037</TotalTime>
  <Words>1393</Words>
  <Application>Microsoft Office PowerPoint</Application>
  <PresentationFormat>Widescreen</PresentationFormat>
  <Paragraphs>260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MS Gothic</vt:lpstr>
      <vt:lpstr>SimSun</vt:lpstr>
      <vt:lpstr>Arial</vt:lpstr>
      <vt:lpstr>Calibri</vt:lpstr>
      <vt:lpstr>Helvetica</vt:lpstr>
      <vt:lpstr>Segoe UI</vt:lpstr>
      <vt:lpstr>StarSymbol</vt:lpstr>
      <vt:lpstr>Tahoma</vt:lpstr>
      <vt:lpstr>Times New Roman</vt:lpstr>
      <vt:lpstr>Wingdings</vt:lpstr>
      <vt:lpstr>Office Theme</vt:lpstr>
      <vt:lpstr>CSA Cybersecurity Industry Call for Innovation </vt:lpstr>
      <vt:lpstr>Notes to Applicant</vt:lpstr>
      <vt:lpstr>CSA CID-POC Guidelines</vt:lpstr>
      <vt:lpstr>PowerPoint Presentation</vt:lpstr>
      <vt:lpstr>1. Objective and Approach</vt:lpstr>
      <vt:lpstr>1. Objective and Approach</vt:lpstr>
      <vt:lpstr>2. Proposed Solution Implementation</vt:lpstr>
      <vt:lpstr>2. Proposed Solution Implementation</vt:lpstr>
      <vt:lpstr>3. Innovation</vt:lpstr>
      <vt:lpstr>4. Functional Test</vt:lpstr>
      <vt:lpstr>4. Functional Test</vt:lpstr>
      <vt:lpstr>5. Project Timeline and Milestones </vt:lpstr>
      <vt:lpstr>6. Project Budget Breakdown</vt:lpstr>
      <vt:lpstr>7. Project Impact</vt:lpstr>
      <vt:lpstr>8. Company Background</vt:lpstr>
      <vt:lpstr>9. Project Team</vt:lpstr>
      <vt:lpstr>10. Others</vt:lpstr>
      <vt:lpstr>11. CSA Funding or Other Investment Opportunities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Template</dc:title>
  <dc:creator>Xinmin ZHUANG (CSA);Boon Hui YEO (CSA)</dc:creator>
  <cp:keywords>CID-POC 2019</cp:keywords>
  <cp:lastModifiedBy>Boon Hui YEO (CSA)</cp:lastModifiedBy>
  <cp:revision>804</cp:revision>
  <cp:lastPrinted>2018-03-26T07:32:16Z</cp:lastPrinted>
  <dcterms:created xsi:type="dcterms:W3CDTF">2016-08-17T12:58:49Z</dcterms:created>
  <dcterms:modified xsi:type="dcterms:W3CDTF">2019-09-30T13:51:36Z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0x01010014C6236F433A6649B48061A573E7A6E9</vt:lpwstr>
  </property>
</Properties>
</file>